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293" r:id="rId3"/>
    <p:sldId id="260" r:id="rId4"/>
    <p:sldId id="291" r:id="rId5"/>
    <p:sldId id="257" r:id="rId6"/>
    <p:sldId id="256" r:id="rId7"/>
    <p:sldId id="258" r:id="rId8"/>
    <p:sldId id="261" r:id="rId9"/>
    <p:sldId id="262" r:id="rId10"/>
    <p:sldId id="263" r:id="rId11"/>
    <p:sldId id="264" r:id="rId12"/>
    <p:sldId id="265" r:id="rId13"/>
    <p:sldId id="292" r:id="rId14"/>
    <p:sldId id="266" r:id="rId15"/>
    <p:sldId id="294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5" r:id="rId35"/>
    <p:sldId id="288" r:id="rId36"/>
    <p:sldId id="289" r:id="rId37"/>
    <p:sldId id="287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535"/>
    <a:srgbClr val="005C00"/>
    <a:srgbClr val="CCECFF"/>
    <a:srgbClr val="333399"/>
    <a:srgbClr val="F8F7F2"/>
    <a:srgbClr val="3333CC"/>
    <a:srgbClr val="0A6615"/>
    <a:srgbClr val="1F6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2D919-37D0-448B-B01E-FCA66B880A16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365D-D5AE-49A2-9CE3-D05DA4C4C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3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31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64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5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45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71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9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94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86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4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8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491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73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4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7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7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60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2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71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76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65D-D5AE-49A2-9CE3-D05DA4C4C41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3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96944" cy="41044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3399"/>
                </a:solidFill>
              </a:rPr>
              <a:t>Образовательные организации, 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реализующие программы 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среднего профессионального образования и высшего профессионального образования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в г. Мурманске и </a:t>
            </a:r>
            <a:r>
              <a:rPr lang="ru-RU" sz="2800" b="1" smtClean="0">
                <a:solidFill>
                  <a:srgbClr val="333399"/>
                </a:solidFill>
              </a:rPr>
              <a:t>Мурманской области</a:t>
            </a:r>
            <a:br>
              <a:rPr lang="ru-RU" sz="2800" b="1" smtClean="0">
                <a:solidFill>
                  <a:srgbClr val="333399"/>
                </a:solidFill>
              </a:rPr>
            </a:br>
            <a:r>
              <a:rPr lang="ru-RU" sz="2800" b="1">
                <a:solidFill>
                  <a:srgbClr val="333399"/>
                </a:solidFill>
              </a:rPr>
              <a:t/>
            </a:r>
            <a:br>
              <a:rPr lang="ru-RU" sz="2800" b="1">
                <a:solidFill>
                  <a:srgbClr val="333399"/>
                </a:solidFill>
              </a:rPr>
            </a:br>
            <a:r>
              <a:rPr lang="ru-RU" sz="2800" b="1" smtClean="0">
                <a:solidFill>
                  <a:srgbClr val="333399"/>
                </a:solidFill>
              </a:rPr>
              <a:t/>
            </a:r>
            <a:br>
              <a:rPr lang="ru-RU" sz="2800" b="1" smtClean="0">
                <a:solidFill>
                  <a:srgbClr val="333399"/>
                </a:solidFill>
              </a:rPr>
            </a:br>
            <a:r>
              <a:rPr lang="ru-RU" sz="2800" b="1">
                <a:solidFill>
                  <a:srgbClr val="333399"/>
                </a:solidFill>
              </a:rPr>
              <a:t/>
            </a:r>
            <a:br>
              <a:rPr lang="ru-RU" sz="2800" b="1">
                <a:solidFill>
                  <a:srgbClr val="333399"/>
                </a:solidFill>
              </a:rPr>
            </a:br>
            <a:r>
              <a:rPr lang="ru-RU" sz="1400" b="1" smtClean="0">
                <a:solidFill>
                  <a:srgbClr val="333399"/>
                </a:solidFill>
              </a:rPr>
              <a:t>2023</a:t>
            </a:r>
            <a:endParaRPr lang="ru-RU" sz="28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4071942"/>
            <a:ext cx="3600400" cy="1877338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230539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1400" dirty="0" smtClean="0"/>
              <a:t> </a:t>
            </a:r>
            <a:r>
              <a:rPr lang="ru-RU" sz="1400" b="1" dirty="0" smtClean="0">
                <a:solidFill>
                  <a:schemeClr val="bg1"/>
                </a:solidFill>
              </a:rPr>
              <a:t>Профессиональное образовательное частное учреждение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"Мурманский кооперативный техникум"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357187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Основан 27 августа 1966 года.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183032, г. Мурманск,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Полярные Зори, д. 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688" y="623731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http://www.ktmops.ru/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5688" y="65253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https://vk.com/mkt_1966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 25-66-28,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8 911 316 73 48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14338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72198" y="4714884"/>
          <a:ext cx="227957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 - </a:t>
                      </a:r>
                      <a:r>
                        <a:rPr lang="ru-RU" sz="1600" dirty="0" err="1" smtClean="0"/>
                        <a:t>Пт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09:00 – 17:00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09:00 – 14:00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1124744"/>
            <a:ext cx="48245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ts val="2200"/>
              </a:lnSpc>
              <a:buFont typeface="Wingdings" pitchFamily="2" charset="2"/>
              <a:buChar char="§"/>
            </a:pPr>
            <a:r>
              <a:rPr lang="ru-RU" sz="1600" dirty="0" smtClean="0"/>
              <a:t>Правоохранительная деятельность</a:t>
            </a:r>
          </a:p>
          <a:p>
            <a:pPr>
              <a:lnSpc>
                <a:spcPts val="2200"/>
              </a:lnSpc>
              <a:buFont typeface="Wingdings" pitchFamily="2" charset="2"/>
              <a:buChar char="§"/>
            </a:pPr>
            <a:r>
              <a:rPr lang="ru-RU" sz="1600" dirty="0" smtClean="0"/>
              <a:t>Право и организация социального обеспечения</a:t>
            </a:r>
          </a:p>
          <a:p>
            <a:pPr>
              <a:lnSpc>
                <a:spcPts val="2200"/>
              </a:lnSpc>
              <a:buFont typeface="Wingdings" pitchFamily="2" charset="2"/>
              <a:buChar char="§"/>
            </a:pPr>
            <a:r>
              <a:rPr lang="ru-RU" sz="1600" dirty="0" smtClean="0"/>
              <a:t>Документационное обеспечение управления и архивоведение</a:t>
            </a:r>
          </a:p>
          <a:p>
            <a:pPr>
              <a:lnSpc>
                <a:spcPts val="2200"/>
              </a:lnSpc>
              <a:buFont typeface="Wingdings" pitchFamily="2" charset="2"/>
              <a:buChar char="§"/>
            </a:pPr>
            <a:r>
              <a:rPr lang="ru-RU" sz="1600" dirty="0" smtClean="0"/>
              <a:t>Экономика и бухгалтерский учет</a:t>
            </a:r>
          </a:p>
          <a:p>
            <a:pPr>
              <a:lnSpc>
                <a:spcPts val="2200"/>
              </a:lnSpc>
              <a:buFont typeface="Wingdings" pitchFamily="2" charset="2"/>
              <a:buChar char="§"/>
            </a:pPr>
            <a:r>
              <a:rPr lang="ru-RU" sz="1600" dirty="0" smtClean="0"/>
              <a:t>Информационные системы и программирование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928802"/>
            <a:ext cx="2855687" cy="151708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42844" y="3357562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За прошедшие годы техникум подготовил более 10000 специалистов. Ежегодно 60% выпускников после окончания техникума поступают в учебные заведения высшего профессионального образования. За годы существования накоплен значительный педагогический опыт, созданы богатые традиции, материальная база.</a:t>
            </a:r>
          </a:p>
          <a:p>
            <a:pPr algn="just"/>
            <a:r>
              <a:rPr lang="ru-RU" sz="1400" dirty="0" smtClean="0"/>
              <a:t>     Качество предоставляемых в техникуме образовательных услуг регулярно проверяется государственными органами, на основании чего выдается Лицензия на право осуществления образовательной деятельности и Свидетельство о государственной аккредитации учебного заведения. Что позволяет выдавать выпускникам Государственные дипломы, дающие право ведения профессиональной деятельности.</a:t>
            </a:r>
          </a:p>
        </p:txBody>
      </p:sp>
      <p:pic>
        <p:nvPicPr>
          <p:cNvPr id="27" name="Рисунок 26" descr="logo-spo-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1000108"/>
            <a:ext cx="1085856" cy="108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3714752"/>
            <a:ext cx="3600400" cy="235745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416278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Мурманский морской рыбопромышленный колледж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имени И.И. </a:t>
            </a:r>
            <a:r>
              <a:rPr lang="ru-RU" sz="2000" b="1" dirty="0" err="1" smtClean="0">
                <a:solidFill>
                  <a:schemeClr val="bg1"/>
                </a:solidFill>
              </a:rPr>
              <a:t>Месяцева</a:t>
            </a:r>
            <a:r>
              <a:rPr lang="ru-RU" sz="2000" b="1" dirty="0" smtClean="0">
                <a:solidFill>
                  <a:schemeClr val="bg1"/>
                </a:solidFill>
              </a:rPr>
              <a:t> ФГАОУ ВО «МГТУ»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183038, г. Мурманск,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Шмидта, д. 19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6309320"/>
            <a:ext cx="356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https://www.mstu.edu.ru/structure/branches/mmrc/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651944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https://vk.com/public_mmrc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 40-33-35,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8 800 350 59 24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78619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72198" y="4357694"/>
          <a:ext cx="227957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 - </a:t>
                      </a:r>
                      <a:r>
                        <a:rPr lang="ru-RU" sz="1600" dirty="0" err="1" smtClean="0"/>
                        <a:t>Пт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09:00 – 17:00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10:00 – 15:00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7158" y="1052737"/>
            <a:ext cx="47863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Эксплуатация оборудования радиосвязи и </a:t>
            </a:r>
            <a:r>
              <a:rPr lang="ru-RU" sz="1500" dirty="0" err="1" smtClean="0"/>
              <a:t>электрорадионавигации</a:t>
            </a:r>
            <a:r>
              <a:rPr lang="ru-RU" sz="1500" dirty="0" smtClean="0"/>
              <a:t> судов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Судовождение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Монтаж и техническая эксплуатация холодильно-компрессорных машин и установок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 Эксплуатация судовых энергетических установок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Эксплуатация судового электрооборудования и средств автоматики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Ихтиология и рыбоводство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Промышленное рыболовство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Электроснабжение (по отраслям)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Сооружение и эксплуатация </a:t>
            </a:r>
            <a:r>
              <a:rPr lang="ru-RU" sz="1500" dirty="0" err="1" smtClean="0"/>
              <a:t>газонефтепроводов</a:t>
            </a:r>
            <a:r>
              <a:rPr lang="ru-RU" sz="1500" dirty="0" smtClean="0"/>
              <a:t> и </a:t>
            </a:r>
            <a:r>
              <a:rPr lang="ru-RU" sz="1500" dirty="0" err="1" smtClean="0"/>
              <a:t>газонефтехранилищ</a:t>
            </a:r>
            <a:endParaRPr lang="ru-RU" sz="1500" dirty="0" smtClean="0"/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Экономика и бухгалтерский учет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Право и организация социального обеспечения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Туризм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064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857364"/>
            <a:ext cx="2376040" cy="158303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42844" y="5214950"/>
            <a:ext cx="5072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Мурманский морской рыбопромышленный колледж - структурное подразделение Мурманского государственного технического университета. Является одним из ведущих учебных заведений Северо-Западного региона, осуществляет подготовку как признанная морская образовательная организация.</a:t>
            </a:r>
            <a:endParaRPr lang="ru-RU" sz="1200" dirty="0"/>
          </a:p>
        </p:txBody>
      </p:sp>
      <p:pic>
        <p:nvPicPr>
          <p:cNvPr id="27" name="Рисунок 26" descr="logo-spo-2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1000108"/>
            <a:ext cx="1095780" cy="10957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86446" y="550070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Прием заявлений осуществляется по адресу: ул. Кирова,1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3356992"/>
            <a:ext cx="3600400" cy="2592288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302433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Колледж федерального государственного бюджетного образовательного учреждения высшего образования </a:t>
            </a:r>
            <a:r>
              <a:rPr lang="ru-RU" sz="1800" b="1" dirty="0" smtClean="0">
                <a:solidFill>
                  <a:schemeClr val="bg1"/>
                </a:solidFill>
              </a:rPr>
              <a:t>«Мурманский арктический государственный университет»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183038, г. Мурманск,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Ленина, д. 57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6237312"/>
            <a:ext cx="3563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https://www.masu.edu.ru/structure/colleges/college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6519446"/>
            <a:ext cx="3059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https://vk.com/magy_kolledg_51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 21-38-72,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8 800 350 1221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350100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 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72198" y="4071942"/>
          <a:ext cx="2279576" cy="132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 - </a:t>
                      </a:r>
                      <a:r>
                        <a:rPr lang="ru-RU" sz="1600" dirty="0" err="1" smtClean="0"/>
                        <a:t>Пт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09:00 – 13:00 </a:t>
                      </a:r>
                    </a:p>
                    <a:p>
                      <a:r>
                        <a:rPr lang="ru-RU" sz="1600" baseline="0" dirty="0" smtClean="0"/>
                        <a:t>14:00 – 17:00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1052736"/>
            <a:ext cx="4968552" cy="281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Право и организация социального обеспечения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Дизайн (по отраслям)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Финансы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Программирование в компьютерных системах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Информационные системы (по отраслям)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Земельно-имущественные отношения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2080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87824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571612"/>
            <a:ext cx="2700301" cy="144016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95536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/>
              <a:t>     Колледж ФГБОУ ВО «МАГУ» начал свою работу с 1 сентября 2017 года. Целью создания колледжа в структуре Мурманского арктического государственного университета стало совершенствование модели образовательного комплекса, осуществляющего непрерывное, многоуровневое профессиональное образование.</a:t>
            </a:r>
          </a:p>
          <a:p>
            <a:pPr algn="just"/>
            <a:r>
              <a:rPr lang="ru-RU" sz="1200" dirty="0" smtClean="0"/>
              <a:t>     Программы среднего профессионального образования, реализуемые в колледже, имеют своё продолжение в направлениях высшего образования.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57818" y="542926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Прием заявлений </a:t>
            </a:r>
          </a:p>
          <a:p>
            <a:pPr algn="ctr"/>
            <a:r>
              <a:rPr lang="ru-RU" sz="1400" dirty="0" smtClean="0"/>
              <a:t>осуществляется в </a:t>
            </a:r>
            <a:r>
              <a:rPr lang="ru-RU" sz="1400" dirty="0" err="1" smtClean="0"/>
              <a:t>каб</a:t>
            </a:r>
            <a:r>
              <a:rPr lang="ru-RU" sz="1400" dirty="0" smtClean="0"/>
              <a:t>. 107</a:t>
            </a:r>
            <a:endParaRPr lang="ru-RU" sz="1400" dirty="0"/>
          </a:p>
        </p:txBody>
      </p:sp>
      <p:pic>
        <p:nvPicPr>
          <p:cNvPr id="29" name="Рисунок 28" descr="slide-12.jpg"/>
          <p:cNvPicPr>
            <a:picLocks noChangeAspect="1"/>
          </p:cNvPicPr>
          <p:nvPr/>
        </p:nvPicPr>
        <p:blipFill>
          <a:blip r:embed="rId6" cstate="print"/>
          <a:srcRect l="4223" t="17914" r="53433" b="17915"/>
          <a:stretch>
            <a:fillRect/>
          </a:stretch>
        </p:blipFill>
        <p:spPr>
          <a:xfrm>
            <a:off x="5429256" y="928670"/>
            <a:ext cx="1000132" cy="11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3571876"/>
            <a:ext cx="3600400" cy="237740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302433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Северо</a:t>
            </a:r>
            <a:r>
              <a:rPr lang="ru-RU" sz="1400" b="1" dirty="0" smtClean="0">
                <a:solidFill>
                  <a:schemeClr val="bg1"/>
                </a:solidFill>
              </a:rPr>
              <a:t>- Западный институт (филиал) Автономной некоммерческой организации высшего образования </a:t>
            </a:r>
            <a:r>
              <a:rPr lang="ru-RU" sz="2000" b="1" dirty="0" smtClean="0">
                <a:solidFill>
                  <a:schemeClr val="bg1"/>
                </a:solidFill>
              </a:rPr>
              <a:t>Московский </a:t>
            </a:r>
            <a:r>
              <a:rPr lang="ru-RU" sz="2000" b="1" dirty="0" err="1" smtClean="0">
                <a:solidFill>
                  <a:schemeClr val="bg1"/>
                </a:solidFill>
              </a:rPr>
              <a:t>гуманитарно</a:t>
            </a:r>
            <a:r>
              <a:rPr lang="ru-RU" sz="2000" b="1" dirty="0" smtClean="0">
                <a:solidFill>
                  <a:schemeClr val="bg1"/>
                </a:solidFill>
              </a:rPr>
              <a:t>- экономический университет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214818"/>
            <a:ext cx="49292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</a:rPr>
              <a:t>    </a:t>
            </a:r>
            <a:r>
              <a:rPr lang="ru-RU" sz="1300" dirty="0" smtClean="0">
                <a:solidFill>
                  <a:prstClr val="black"/>
                </a:solidFill>
              </a:rPr>
              <a:t> Московский гуманитарно-экономический университет был основан 11 марта 1994 года. АНО ВО МГЭУ является одним из ведущих и элитных высших учебных заведений новой генерации в системе негосударственного вузовского и послевузовского образования. В составе АНО ВО МГЭУ 14 филиалов находящихся в регионах России в городах: Кирове, Калуге, Коряжме, Мурманске, Нижнем Новгороде, Воронеже, Нижнекамске, Ставрополе, Минеральных Водах, Чебоксарах, Твери, Волгограде, Новороссийске, Клину. 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white"/>
                </a:solidFill>
              </a:rPr>
              <a:t>183008, г. Мурманск, </a:t>
            </a:r>
          </a:p>
          <a:p>
            <a:r>
              <a:rPr lang="ru-RU" sz="1400" dirty="0" err="1" smtClean="0">
                <a:solidFill>
                  <a:prstClr val="white"/>
                </a:solidFill>
              </a:rPr>
              <a:t>пр-т</a:t>
            </a:r>
            <a:r>
              <a:rPr lang="ru-RU" sz="1400" dirty="0" smtClean="0">
                <a:solidFill>
                  <a:prstClr val="white"/>
                </a:solidFill>
              </a:rPr>
              <a:t>. Кольский, д. 51, корп.7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688" y="623731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https://mpc-murmansk.ru/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5688" y="65253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https://vk.com/pcmpc7092017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8 (8152) 24-62-04,</a:t>
            </a:r>
          </a:p>
          <a:p>
            <a:r>
              <a:rPr lang="ru-RU" sz="1600" dirty="0" smtClean="0">
                <a:solidFill>
                  <a:prstClr val="white"/>
                </a:solidFill>
              </a:rPr>
              <a:t>+7 953 753 89 79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714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00760" y="4509120"/>
          <a:ext cx="2362984" cy="132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- </a:t>
                      </a:r>
                      <a:r>
                        <a:rPr lang="ru-RU" sz="1600" dirty="0" err="1" smtClean="0"/>
                        <a:t>Пт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10:00 – 13:00 </a:t>
                      </a:r>
                    </a:p>
                    <a:p>
                      <a:r>
                        <a:rPr lang="ru-RU" sz="1600" baseline="0" dirty="0" smtClean="0"/>
                        <a:t>13:30 – 17:00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10:00 – 13:00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1052736"/>
            <a:ext cx="49685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 СПО: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</a:rPr>
              <a:t>Банковское дело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</a:rPr>
              <a:t>Экономика и бухгалтерский учет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</a:rPr>
              <a:t>Право и организация социального обеспечения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</a:rPr>
              <a:t>Социальная работа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</a:rPr>
              <a:t>Правоохранительная деятельность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rcRect r="25665"/>
          <a:stretch>
            <a:fillRect/>
          </a:stretch>
        </p:blipFill>
        <p:spPr>
          <a:xfrm>
            <a:off x="6429388" y="1643050"/>
            <a:ext cx="2350044" cy="1253980"/>
          </a:xfrm>
          <a:prstGeom prst="rect">
            <a:avLst/>
          </a:prstGeom>
        </p:spPr>
      </p:pic>
      <p:pic>
        <p:nvPicPr>
          <p:cNvPr id="26" name="Рисунок 25" descr="uOVvsOcZ4i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1071546"/>
            <a:ext cx="1000132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000100" y="5000636"/>
            <a:ext cx="3240360" cy="1082970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64088" y="4357694"/>
            <a:ext cx="3600400" cy="159158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2591148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Мурманский филиал Профессионального образовательного учреждения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«Уральский региональный колледж»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183025, г. Мурманск,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Полярной Правды, д. 8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6237312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https://vk.com/murmansk.preco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6525344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http://www.murmansk.preco.ru/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5072074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Дни открытых дверей: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 44-44-36,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+7 (911) 802 15 30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442913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84168" y="5013176"/>
          <a:ext cx="227957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 - </a:t>
                      </a:r>
                      <a:r>
                        <a:rPr lang="ru-RU" sz="1600" dirty="0" err="1" smtClean="0"/>
                        <a:t>Сб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:00 – 16:00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1052736"/>
            <a:ext cx="4968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Информационные системы и программирование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Операционная деятельность в логистике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Право и организация социального обеспечения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Правоохранительная деятельность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Право и судебное администрирование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Юриспруденция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011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rcRect l="7988" r="12059"/>
          <a:stretch>
            <a:fillRect/>
          </a:stretch>
        </p:blipFill>
        <p:spPr>
          <a:xfrm>
            <a:off x="5572132" y="1071546"/>
            <a:ext cx="3178573" cy="10001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85918" y="535782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13.05.2023,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20.05.2023.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2285992"/>
            <a:ext cx="3643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     «Уральский региональный колледж» был основан в 2019 году. Основная цель – обеспечение рынка труда профессиональными специалистами в области экономики, управления, юриспруденции, информационных систем и технологий, программного обеспечения и дизайна.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44" y="3571876"/>
            <a:ext cx="5000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     В учебном процессе Колледжа задействованы лучшие преподаватели, а для обеспечения высокого качества образования к сотрудничеству привлекаются ведущие специалисты – практики тех отраслей, для которых ведется подготовка кадров (Арбитражный суд, Налоговая инспекция, Прокуратура, и др.).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96944" cy="2376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3399"/>
                </a:solidFill>
              </a:rPr>
              <a:t>Образовательные организации, 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реализующие программы 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среднего профессионального образования 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в  Мурманской области</a:t>
            </a:r>
            <a:endParaRPr lang="ru-RU" sz="28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3714752"/>
            <a:ext cx="3600400" cy="2234528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5040560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lang="ru-RU" sz="1800" b="1" dirty="0" smtClean="0">
                <a:solidFill>
                  <a:schemeClr val="bg1"/>
                </a:solidFill>
              </a:rPr>
              <a:t>"Апатитский политехнический колледж имени Голованова Георгия Александровича"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988840"/>
            <a:ext cx="35283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Основан 5 мая 2012 года, реализует основные профессиональные образовательные программы среднего профессионального образования, а также программы профессиональной подготовки, профессиональной переподготовки и повышения квалификации.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3093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184209,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Апатиты,  ул. Энергетическая, д. 35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6237312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https://www.apatity-college.ru/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6525344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https://vk.com/apk_college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3813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(81555) 6-28-21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3786190"/>
            <a:ext cx="3456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/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929322" y="4509120"/>
          <a:ext cx="2531110" cy="1377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28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Чт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09:00 – 12:30 </a:t>
                      </a:r>
                    </a:p>
                    <a:p>
                      <a:r>
                        <a:rPr lang="ru-RU" sz="1400" baseline="0" dirty="0" smtClean="0"/>
                        <a:t>13:00 – 15:45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09:00 – 12:30 </a:t>
                      </a:r>
                    </a:p>
                    <a:p>
                      <a:r>
                        <a:rPr lang="ru-RU" sz="1400" baseline="0" dirty="0" smtClean="0"/>
                        <a:t>13:00 – 15:25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 -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1052736"/>
            <a:ext cx="49685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Техническая эксплуатация подъемно – транспортных, строительных, дорожных машин и оборудования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Документационное обеспечение управления и архивоведение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Сварочное производство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Туризм и гостеприимство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Технологии индустрии красоты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Повар, кондитер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Мастер общестроительных работ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Мастер отделочных и декоративных работ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Электромонтер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Ремонтник горного оборудования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38132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011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864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857232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4005064"/>
            <a:ext cx="3600400" cy="199570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5020040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lang="ru-RU" sz="2400" b="1" dirty="0" smtClean="0">
                <a:solidFill>
                  <a:schemeClr val="bg1"/>
                </a:solidFill>
              </a:rPr>
              <a:t>«Кандалакшский индустриальный колледж"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924944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Основан 01.02.1983 года. </a:t>
            </a:r>
          </a:p>
          <a:p>
            <a:pPr algn="just"/>
            <a:r>
              <a:rPr lang="ru-RU" sz="1400" dirty="0" smtClean="0"/>
              <a:t>На базе колледжа ведется подготовка по техническим специальностям различных направлений.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3093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184041,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Кандалакша,  ул. </a:t>
            </a:r>
            <a:r>
              <a:rPr lang="ru-RU" sz="1400" dirty="0" err="1" smtClean="0">
                <a:solidFill>
                  <a:schemeClr val="bg1"/>
                </a:solidFill>
              </a:rPr>
              <a:t>Спекова</a:t>
            </a:r>
            <a:r>
              <a:rPr lang="ru-RU" sz="1400" dirty="0" smtClean="0">
                <a:solidFill>
                  <a:schemeClr val="bg1"/>
                </a:solidFill>
              </a:rPr>
              <a:t> д. 50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6237312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http://kandik.ru/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6525344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https://vk.com/kandik51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(81533) 2-08-05,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(81533) 2-07-63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4077072"/>
            <a:ext cx="3456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/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72198" y="4643446"/>
          <a:ext cx="2304256" cy="85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28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09:00 – 12:00 </a:t>
                      </a:r>
                    </a:p>
                    <a:p>
                      <a:r>
                        <a:rPr lang="ru-RU" sz="1400" baseline="0" dirty="0" smtClean="0"/>
                        <a:t>13:00 – 16:00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 -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528" y="1052736"/>
            <a:ext cx="4824536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Электромонтер по ремонту электросетей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Сварщик (ручной и частично механизированной сварки (наплавки)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Машинист локомотива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Слесарь-электрик по ремонту электрооборудования подвижного состава (электровозов, электропоездов)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Продавец, контролёр-кассир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Повар, кондитер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Сетевое и системное администрирование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Электроснабжение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Юриспруденция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Экономика и бухгалтерский учет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Дошкольное образование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Секретарь-администратор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Слесарь-электромонтажник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38132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011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864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1285860"/>
            <a:ext cx="2160240" cy="1620180"/>
          </a:xfrm>
          <a:prstGeom prst="rect">
            <a:avLst/>
          </a:prstGeom>
        </p:spPr>
      </p:pic>
      <p:pic>
        <p:nvPicPr>
          <p:cNvPr id="26" name="Рисунок 25" descr="logo-spo-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857232"/>
            <a:ext cx="1119321" cy="92869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72132" y="550070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Прием заявлений </a:t>
            </a:r>
          </a:p>
          <a:p>
            <a:pPr algn="ctr"/>
            <a:r>
              <a:rPr lang="ru-RU" sz="1400" dirty="0" smtClean="0"/>
              <a:t>осуществляется в каб.22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4286256"/>
            <a:ext cx="3600400" cy="166302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2233958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3071810"/>
            <a:ext cx="35283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200" dirty="0" smtClean="0"/>
              <a:t>02 марта 1987г. на производственной базе </a:t>
            </a:r>
            <a:r>
              <a:rPr lang="ru-RU" sz="1200" dirty="0" err="1" smtClean="0"/>
              <a:t>Ковдорского</a:t>
            </a:r>
            <a:r>
              <a:rPr lang="ru-RU" sz="1200" dirty="0" smtClean="0"/>
              <a:t> горно-обогатительного комбината Министерства черной металлургии СССР организовано среднее профессионально-техническое училище № 10 (СПТУ № 10).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3093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184144,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</a:t>
            </a:r>
            <a:r>
              <a:rPr lang="ru-RU" sz="1400" dirty="0" err="1" smtClean="0">
                <a:solidFill>
                  <a:schemeClr val="bg1"/>
                </a:solidFill>
              </a:rPr>
              <a:t>Ковдор</a:t>
            </a:r>
            <a:r>
              <a:rPr lang="ru-RU" sz="1400" dirty="0" smtClean="0">
                <a:solidFill>
                  <a:schemeClr val="bg1"/>
                </a:solidFill>
              </a:rPr>
              <a:t>,  ул. Комсомольская д. 14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6237312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https://kovcollege.ru/ab/8729/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6525344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https://vk.com/kpk198714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(81535) 5-00-85,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(81559) 6-71-00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357694"/>
            <a:ext cx="3456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/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 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84168" y="5013176"/>
          <a:ext cx="2304256" cy="818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28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14:00 – 16:00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 -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528" y="1052736"/>
            <a:ext cx="4824536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Повар, кондитер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Техническое обслуживание и ремонт двигателей, систем и агрегатов автомобилей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Обогащение полезных ископаемых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Туризм и гостеприимство (обучение в филиале в п. Умба)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38132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011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864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285860"/>
            <a:ext cx="2712302" cy="1525670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179512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Ковдорский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политехнический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колледж"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282" y="3257014"/>
            <a:ext cx="4714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18.01.2016 г. переименован в Государственное автономное профессиональное образовательное учреждение Мурманской области «</a:t>
            </a:r>
            <a:r>
              <a:rPr lang="ru-RU" sz="1200" dirty="0" err="1" smtClean="0"/>
              <a:t>Ковдорский</a:t>
            </a:r>
            <a:r>
              <a:rPr lang="ru-RU" sz="1200" dirty="0" smtClean="0"/>
              <a:t> политехнический колледж» с филиалом в </a:t>
            </a:r>
            <a:r>
              <a:rPr lang="ru-RU" sz="1200" dirty="0" err="1" smtClean="0"/>
              <a:t>пгт</a:t>
            </a:r>
            <a:r>
              <a:rPr lang="ru-RU" sz="1200" dirty="0" smtClean="0"/>
              <a:t>. Умба Терского района Мурманской области ( п.г.т. Умба, ул. Беломорская, д. 1В, корпус 6).</a:t>
            </a:r>
          </a:p>
          <a:p>
            <a:pPr algn="just"/>
            <a:r>
              <a:rPr lang="ru-RU" sz="1200" dirty="0" smtClean="0"/>
              <a:t>     Важным направлением в работе администрации колледжа является установление и развитие партнерских отношений с градообразующим предприятием </a:t>
            </a:r>
            <a:r>
              <a:rPr lang="ru-RU" sz="1200" dirty="0" err="1" smtClean="0"/>
              <a:t>Ковдорского</a:t>
            </a:r>
            <a:r>
              <a:rPr lang="ru-RU" sz="1200" dirty="0" smtClean="0"/>
              <a:t> района АО «</a:t>
            </a:r>
            <a:r>
              <a:rPr lang="ru-RU" sz="1200" dirty="0" err="1" smtClean="0"/>
              <a:t>Ковдорский</a:t>
            </a:r>
            <a:r>
              <a:rPr lang="ru-RU" sz="1200" dirty="0" smtClean="0"/>
              <a:t> ГОК», в части обновления материально-технической базы колледжа и профессиональной подготовки сотрудников по различным направлениям для предприятия.</a:t>
            </a:r>
            <a:br>
              <a:rPr lang="ru-RU" sz="1200" dirty="0" smtClean="0"/>
            </a:br>
            <a:r>
              <a:rPr lang="ru-RU" sz="1200" dirty="0" smtClean="0"/>
              <a:t>     Колледж совместно с АО «</a:t>
            </a:r>
            <a:r>
              <a:rPr lang="ru-RU" sz="1200" dirty="0" err="1" smtClean="0"/>
              <a:t>Ковдорский</a:t>
            </a:r>
            <a:r>
              <a:rPr lang="ru-RU" sz="1200" dirty="0" smtClean="0"/>
              <a:t> ГОК» создали условия для внедрения практико-ориентированной, дуальной формы обучения. Студенты колледжа получают практические навыки непосредственно на производстве в реальных условиях на базе опытной фабрики социального партнера колледжа. </a:t>
            </a:r>
            <a:endParaRPr lang="ru-RU" sz="1200" dirty="0"/>
          </a:p>
        </p:txBody>
      </p:sp>
      <p:pic>
        <p:nvPicPr>
          <p:cNvPr id="27" name="Рисунок 26" descr="logo-spo-11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857232"/>
            <a:ext cx="952381" cy="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4214818"/>
            <a:ext cx="3600400" cy="1734462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237626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3643314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Колледж основан 1 марта 1933 года.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3093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184209,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Апатиты,  ул. Зиновьева д. 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6237312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https://kolamed.ru/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6525344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https://vk.com/kolamed51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8 900 941 72 80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8 900 941 70 20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286256"/>
            <a:ext cx="3456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/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84168" y="5013176"/>
          <a:ext cx="2304256" cy="85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28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09:00 – 13:00</a:t>
                      </a:r>
                    </a:p>
                    <a:p>
                      <a:r>
                        <a:rPr lang="ru-RU" sz="1400" baseline="0" dirty="0" smtClean="0"/>
                        <a:t>14:00 – 16:00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 -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528" y="1052736"/>
            <a:ext cx="4824536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Акушерское дело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Сестринское дело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Лечебное дело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Лабораторная диагностика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endParaRPr lang="ru-RU" sz="1600" dirty="0" smtClean="0"/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38132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011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864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rcRect b="10325"/>
          <a:stretch>
            <a:fillRect/>
          </a:stretch>
        </p:blipFill>
        <p:spPr>
          <a:xfrm>
            <a:off x="6572264" y="1428736"/>
            <a:ext cx="2160240" cy="1937205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179512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«Кольский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медицинский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колледж"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4000504"/>
            <a:ext cx="4390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Кольский медицинский колледж - это одно из первых профессиональных средних специальных учебных заведений в Мурманской области, которое до сих пор продолжает обеспечивать поликлиники Мурманской области квалифицированным медицинским персоналом.</a:t>
            </a:r>
            <a:endParaRPr lang="ru-RU" sz="1400" dirty="0"/>
          </a:p>
        </p:txBody>
      </p:sp>
      <p:pic>
        <p:nvPicPr>
          <p:cNvPr id="28" name="Рисунок 27" descr="logo-spo-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1071546"/>
            <a:ext cx="1870376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96944" cy="2376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3399"/>
                </a:solidFill>
              </a:rPr>
              <a:t>Образовательные организации, 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реализующие программы 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среднего профессионального образования </a:t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в городе Мурманске</a:t>
            </a:r>
            <a:endParaRPr lang="ru-RU" sz="28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4286256"/>
            <a:ext cx="3600400" cy="166302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3600400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3093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184381,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Кола,  пер. Островский д. 14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6237312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https://ktk51.ru/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6525344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https://vk.com/ktk51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8(81553)3-37-06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8 911 346 34 07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357694"/>
            <a:ext cx="3456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/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215074" y="5013176"/>
          <a:ext cx="2071702" cy="85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28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10:00 – 12:00</a:t>
                      </a:r>
                    </a:p>
                    <a:p>
                      <a:r>
                        <a:rPr lang="ru-RU" sz="1400" baseline="0" dirty="0" smtClean="0"/>
                        <a:t>13:00 – 15:00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 -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528" y="1052736"/>
            <a:ext cx="48245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400" dirty="0" smtClean="0"/>
              <a:t>Мастер по ремонту и обслуживанию автомобилей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400" dirty="0" smtClean="0"/>
              <a:t>Техническое обслуживание и ремонт двигателей, систем и агрегатов автомобилей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400" dirty="0" smtClean="0"/>
              <a:t>Техническое обслуживание и ремонт автомобильного транспорта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400" dirty="0" smtClean="0"/>
              <a:t>Технологии продукции общественного питания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400" dirty="0" smtClean="0"/>
              <a:t>Повар, кондитер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400" dirty="0" smtClean="0"/>
              <a:t>Поварское и кондитерское дело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400" dirty="0" smtClean="0"/>
              <a:t>Техническая эксплуатация подъемно- транспортных, строительных, дорожных машин и оборудования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400" dirty="0" smtClean="0"/>
              <a:t>Машинист дорожных и строительных машин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400" dirty="0" smtClean="0"/>
              <a:t>Автомеханик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38132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011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848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980728"/>
            <a:ext cx="1040610" cy="1040610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179512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«Кольский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транспортный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колледж"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71600" y="4725144"/>
            <a:ext cx="3240360" cy="1440160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000100" y="4797152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День открытых дверей: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0100" y="5157192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19.05.2023 в 14:00 (предварительная запись обязательна)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2060848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</a:t>
            </a:r>
            <a:r>
              <a:rPr lang="ru-RU" sz="1400" dirty="0" smtClean="0"/>
              <a:t>10 октября 1974 года в г.Кола было открыто сельское профессиональное училище № 2. Специфика деятельности училища заключалась в том, что оно занималось подготовкой молодых кадров для предприятий сельского хозяйства, что отражало тенденции того времени. </a:t>
            </a:r>
          </a:p>
          <a:p>
            <a:pPr algn="just"/>
            <a:r>
              <a:rPr lang="ru-RU" sz="1400" dirty="0" smtClean="0"/>
              <a:t>     Сейчас профессиональная подготовка в колледже ведется по нескольким  современным отраслям.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4786322"/>
            <a:ext cx="3600400" cy="1162958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4968552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3093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184381,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Мончегорск,  пр. Металлургов, 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6237312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https://www.</a:t>
            </a:r>
            <a:r>
              <a:rPr lang="ru-RU" sz="1600" dirty="0" err="1" smtClean="0">
                <a:solidFill>
                  <a:schemeClr val="bg1"/>
                </a:solidFill>
              </a:rPr>
              <a:t>монпк.рф</a:t>
            </a:r>
            <a:r>
              <a:rPr lang="ru-RU" sz="1600" dirty="0" smtClean="0">
                <a:solidFill>
                  <a:schemeClr val="bg1"/>
                </a:solidFill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</a:rPr>
              <a:t>ru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6525344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https://vk.com/mon_pk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8(81536)7-36-05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8 960 022 20 34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8577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 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приёмной комиссии: </a:t>
            </a:r>
          </a:p>
          <a:p>
            <a:pPr algn="ctr"/>
            <a:r>
              <a:rPr lang="ru-RU" sz="1600" dirty="0" smtClean="0"/>
              <a:t>прием заявлений по предварительной записи</a:t>
            </a:r>
            <a:endParaRPr lang="ru-RU" sz="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052736"/>
            <a:ext cx="4824536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Мастер по ремонту и обслуживанию инженерных систем жилищно-коммунального хозяйства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Машинист крана (крановщик)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Повар, кондитер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Металлургия цветных металлов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Компьютерные системы и комплексы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err="1" smtClean="0"/>
              <a:t>Мехатроника</a:t>
            </a:r>
            <a:r>
              <a:rPr lang="ru-RU" sz="1600" dirty="0" smtClean="0"/>
              <a:t> и мобильная робототехника (по отраслям)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Строительство и эксплуатация зданий и сооружений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Монтаж, техническое обслуживание и ремонт промышленного оборудования (по отраслям)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Техническая эксплуатация и обслуживание электрического и электромеханического оборудования (по отраслям)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endParaRPr lang="ru-RU" sz="1400" dirty="0" smtClean="0"/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38132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011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848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1142984"/>
            <a:ext cx="2057252" cy="1368152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179512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Мончегорский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политехнический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колледж"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2500306"/>
            <a:ext cx="3635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Основан 14 декабря 1944 года. </a:t>
            </a:r>
          </a:p>
          <a:p>
            <a:pPr algn="just"/>
            <a:r>
              <a:rPr lang="ru-RU" sz="1400" dirty="0" smtClean="0"/>
              <a:t>     Учебно-материальная база колледжа позволяет обеспечивать выполнение всех учебных планов и программ по всем специальностям. В кабинетах и лабораториях есть необходимое оборудование. В распоряжении студентов компьютерные классы, уютная столовая, здравпункт, две библиотеки с читальными залами, спортивные и актовые залы.</a:t>
            </a:r>
            <a:endParaRPr lang="ru-RU" sz="1400" dirty="0"/>
          </a:p>
        </p:txBody>
      </p:sp>
      <p:pic>
        <p:nvPicPr>
          <p:cNvPr id="27" name="Рисунок 26" descr="75 на сайт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714356"/>
            <a:ext cx="1146051" cy="114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5364088" y="4572008"/>
            <a:ext cx="3600400" cy="1377272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302433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Филиал ГАПОУ МО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</a:rPr>
              <a:t>Мурманский педагогический колледж» в городе Оленегорске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286256"/>
            <a:ext cx="46434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Иногородним студентам предоставляется благоустроенное общежитие на 30 мест. Преподавательский состав – это профессионалы, имеющие большой опыт практической работы. Выпускникам колледжа гарантируются места прохождения практики, а по окончании обучения оказывается содействие трудоустройству.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345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184530, Мурманская область, г. Оленегорск, ул. Бардина, д. 56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6237312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https://www.mpc-murmansk.ru/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6525344"/>
            <a:ext cx="32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https://vk.com/club169286885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(81552) 5-03-82,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+7 (909) 559 74 89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052736"/>
            <a:ext cx="4968552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Преподавание в начальных классах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Коррекционная педагогика в начальном образовании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Дошкольное образование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Специальное дошкольное образование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Педагогика дополнительного образования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Туризм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011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6381328"/>
            <a:ext cx="325188" cy="33265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00694" y="3000372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Филиал Мурманского педагогического колледжа работает в г. Оленегорск с 2017 года.</a:t>
            </a:r>
            <a:endParaRPr lang="ru-RU" sz="1400" dirty="0"/>
          </a:p>
        </p:txBody>
      </p:sp>
      <p:pic>
        <p:nvPicPr>
          <p:cNvPr id="29" name="Рисунок 28" descr="H0pZhGjI_6Q.jpg"/>
          <p:cNvPicPr>
            <a:picLocks noChangeAspect="1"/>
          </p:cNvPicPr>
          <p:nvPr/>
        </p:nvPicPr>
        <p:blipFill>
          <a:blip r:embed="rId5" cstate="print"/>
          <a:srcRect l="3125" r="50000"/>
          <a:stretch>
            <a:fillRect/>
          </a:stretch>
        </p:blipFill>
        <p:spPr>
          <a:xfrm>
            <a:off x="6143636" y="1357298"/>
            <a:ext cx="2675579" cy="1435940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rcRect t="11419" b="7742"/>
          <a:stretch>
            <a:fillRect/>
          </a:stretch>
        </p:blipFill>
        <p:spPr>
          <a:xfrm>
            <a:off x="5643570" y="928670"/>
            <a:ext cx="1000132" cy="8085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29256" y="471488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 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приёмной комиссии: </a:t>
            </a:r>
          </a:p>
          <a:p>
            <a:pPr algn="ctr"/>
            <a:r>
              <a:rPr lang="ru-RU" sz="1600" dirty="0" smtClean="0"/>
              <a:t>прием заявлений осуществляется </a:t>
            </a:r>
          </a:p>
          <a:p>
            <a:pPr algn="ctr"/>
            <a:r>
              <a:rPr lang="ru-RU" sz="1600" dirty="0" smtClean="0"/>
              <a:t>по предварительной записи</a:t>
            </a:r>
            <a:endParaRPr lang="ru-RU" sz="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3857628"/>
            <a:ext cx="3600400" cy="2091652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1733892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3093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184381,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</a:t>
            </a:r>
            <a:r>
              <a:rPr lang="ru-RU" sz="1400" dirty="0" err="1" smtClean="0">
                <a:solidFill>
                  <a:schemeClr val="bg1"/>
                </a:solidFill>
              </a:rPr>
              <a:t>Снежногорск</a:t>
            </a:r>
            <a:r>
              <a:rPr lang="ru-RU" sz="1400" dirty="0" smtClean="0">
                <a:solidFill>
                  <a:schemeClr val="bg1"/>
                </a:solidFill>
              </a:rPr>
              <a:t>,  ул. Флотская, д. 10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6286520"/>
            <a:ext cx="357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https://msk-murman.ru/extras/o-k</a:t>
            </a:r>
            <a:r>
              <a:rPr lang="en-US" sz="1200" dirty="0" smtClean="0">
                <a:solidFill>
                  <a:schemeClr val="bg1"/>
                </a:solidFill>
              </a:rPr>
              <a:t>olledzhe/filial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6550223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https://vk.com/club193046576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28652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8(81530)6-02-97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+7(921)047 0250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392906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 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 </a:t>
            </a:r>
          </a:p>
          <a:p>
            <a:pPr algn="ctr"/>
            <a:endParaRPr lang="ru-RU" sz="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052736"/>
            <a:ext cx="48245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Электромонтер по ремонту и обслуживанию электрооборудования (по отраслям)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Повар, кондитер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Слесарь-монтажник судовой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38132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505" y="6357957"/>
            <a:ext cx="431478" cy="419507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848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357298"/>
            <a:ext cx="2643206" cy="1676478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Филиал ГАПОУ МО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</a:rPr>
              <a:t>Мурманский строительный колледж им. Н.Е. </a:t>
            </a:r>
            <a:r>
              <a:rPr lang="ru-RU" sz="2000" b="1" dirty="0" err="1" smtClean="0">
                <a:solidFill>
                  <a:schemeClr val="bg1"/>
                </a:solidFill>
              </a:rPr>
              <a:t>Момота</a:t>
            </a:r>
            <a:r>
              <a:rPr lang="ru-RU" sz="2000" b="1" dirty="0" smtClean="0">
                <a:solidFill>
                  <a:schemeClr val="bg1"/>
                </a:solidFill>
              </a:rPr>
              <a:t>» в ЗАТО Александровск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2928934"/>
            <a:ext cx="4786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</a:t>
            </a:r>
            <a:r>
              <a:rPr lang="ru-RU" sz="1500" dirty="0" smtClean="0"/>
              <a:t>В 2006 году был создан филиал ГООУ НПО «Профессиональный лицей №14 им. Н.Е. </a:t>
            </a:r>
            <a:r>
              <a:rPr lang="ru-RU" sz="1500" dirty="0" err="1" smtClean="0"/>
              <a:t>Момота</a:t>
            </a:r>
            <a:r>
              <a:rPr lang="ru-RU" sz="1500" dirty="0" smtClean="0"/>
              <a:t>» в городе Полярный. В 2007 году филиал лицея прошёл реорганизацию в филиал ГООУ СПО «Мурманский строительный колледж им. Н.Е. </a:t>
            </a:r>
            <a:r>
              <a:rPr lang="ru-RU" sz="1500" dirty="0" err="1" smtClean="0"/>
              <a:t>Момота</a:t>
            </a:r>
            <a:r>
              <a:rPr lang="ru-RU" sz="1500" dirty="0" smtClean="0"/>
              <a:t>».</a:t>
            </a:r>
            <a:br>
              <a:rPr lang="ru-RU" sz="1500" dirty="0" smtClean="0"/>
            </a:br>
            <a:r>
              <a:rPr lang="ru-RU" sz="1500" dirty="0" smtClean="0"/>
              <a:t>     Сегодня полное официальное наименование: Филиал Государственного автономного профессионального образовательного учреждения Мурманской области "Мурманский строительный колледж имени Н.Е. </a:t>
            </a:r>
            <a:r>
              <a:rPr lang="ru-RU" sz="1500" dirty="0" err="1" smtClean="0"/>
              <a:t>Момота</a:t>
            </a:r>
            <a:r>
              <a:rPr lang="ru-RU" sz="1500" dirty="0" smtClean="0"/>
              <a:t>". Сокращенное официальное наименование учреждения: Филиал ГАПОУ МО «МСК». </a:t>
            </a:r>
            <a:endParaRPr lang="ru-RU" sz="15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72198" y="4643446"/>
          <a:ext cx="2304256" cy="987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12:00 - 17:00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10:00</a:t>
                      </a:r>
                      <a:r>
                        <a:rPr lang="ru-RU" sz="1400" baseline="0" dirty="0" smtClean="0"/>
                        <a:t> – 14:00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" name="Рисунок 27" descr="logo-spo-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928670"/>
            <a:ext cx="1879365" cy="59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57818" y="3643314"/>
            <a:ext cx="3600400" cy="230596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417646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6286520"/>
            <a:ext cx="31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184530,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Оленегорск,  ул. Строительная, д. 65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6215082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http://my.olgpk.ru/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6519446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https://vk.com/gapoumoogpk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627322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8(81552)5-73-48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+7(991)669 8725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7818" y="364331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 </a:t>
            </a:r>
          </a:p>
          <a:p>
            <a:pPr algn="ctr"/>
            <a:endParaRPr lang="ru-RU" sz="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052736"/>
            <a:ext cx="4824536" cy="432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Ремонтник горного оборудования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Повар, кондитер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Водоснабжение и водоотведение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Техническая эксплуатация и обслуживание электрического и электромеханического оборудования (по отраслям)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Обогащение полезных ископаемых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 Электромонтер по ремонту и обслуживанию электрооборудования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endParaRPr lang="ru-RU" sz="1600" dirty="0" smtClean="0"/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38132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3570" y="6357958"/>
            <a:ext cx="431478" cy="419507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992" y="635795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rcRect b="6254"/>
          <a:stretch>
            <a:fillRect/>
          </a:stretch>
        </p:blipFill>
        <p:spPr>
          <a:xfrm>
            <a:off x="5929322" y="1571612"/>
            <a:ext cx="2854168" cy="1785950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</a:rPr>
              <a:t>Оленегорский</a:t>
            </a:r>
            <a:r>
              <a:rPr lang="ru-RU" sz="2400" b="1" dirty="0" smtClean="0">
                <a:solidFill>
                  <a:schemeClr val="bg1"/>
                </a:solidFill>
              </a:rPr>
              <a:t> горнопромышленный колледж» 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00760" y="4286256"/>
          <a:ext cx="2304256" cy="1201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09</a:t>
                      </a:r>
                      <a:r>
                        <a:rPr lang="ru-RU" sz="1400" baseline="0" dirty="0" smtClean="0">
                          <a:sym typeface="Wingdings" pitchFamily="2" charset="2"/>
                        </a:rPr>
                        <a:t>:00 - </a:t>
                      </a:r>
                      <a:r>
                        <a:rPr lang="ru-RU" sz="1400" baseline="0" dirty="0" smtClean="0"/>
                        <a:t>13:00</a:t>
                      </a:r>
                    </a:p>
                    <a:p>
                      <a:r>
                        <a:rPr lang="ru-RU" sz="1400" baseline="0" dirty="0" smtClean="0"/>
                        <a:t>14:00 – 17:00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187624" y="5445224"/>
            <a:ext cx="2766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Дата основания: 6 октября 1970 г.</a:t>
            </a:r>
            <a:endParaRPr lang="ru-RU" sz="1400" dirty="0"/>
          </a:p>
        </p:txBody>
      </p:sp>
      <p:pic>
        <p:nvPicPr>
          <p:cNvPr id="29" name="Рисунок 28" descr="1EJHY5X0RtA.jpg"/>
          <p:cNvPicPr>
            <a:picLocks noChangeAspect="1"/>
          </p:cNvPicPr>
          <p:nvPr/>
        </p:nvPicPr>
        <p:blipFill>
          <a:blip r:embed="rId7" cstate="print"/>
          <a:srcRect l="18701" t="10345" r="17638" b="10079"/>
          <a:stretch>
            <a:fillRect/>
          </a:stretch>
        </p:blipFill>
        <p:spPr>
          <a:xfrm>
            <a:off x="5429256" y="928670"/>
            <a:ext cx="928694" cy="11608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43570" y="542926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Прием заявлений </a:t>
            </a:r>
          </a:p>
          <a:p>
            <a:pPr algn="ctr"/>
            <a:r>
              <a:rPr lang="ru-RU" sz="1400" dirty="0" smtClean="0"/>
              <a:t>осуществляется в </a:t>
            </a:r>
            <a:r>
              <a:rPr lang="ru-RU" sz="1400" dirty="0" err="1" smtClean="0"/>
              <a:t>каб</a:t>
            </a:r>
            <a:r>
              <a:rPr lang="ru-RU" sz="1400" dirty="0" smtClean="0"/>
              <a:t>. 28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3857628"/>
            <a:ext cx="3600400" cy="2091652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1733892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6286520"/>
            <a:ext cx="31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184592,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с. Ловозеро,  ул. Пионерская, д. 8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6215082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http://lovsnk.ru/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6519446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https://vk.com/club179285144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627322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8(81538) 40236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8(81538) 41002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392906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 </a:t>
            </a:r>
          </a:p>
          <a:p>
            <a:pPr algn="ctr"/>
            <a:endParaRPr lang="ru-RU" sz="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052736"/>
            <a:ext cx="4824536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Оленевод-механизатор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Продавец, контролер-кассир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Резчик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Туризм и гостеприимство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38132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3570" y="6357958"/>
            <a:ext cx="431478" cy="419507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992" y="635795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rcRect l="5405" r="26510"/>
          <a:stretch>
            <a:fillRect/>
          </a:stretch>
        </p:blipFill>
        <p:spPr>
          <a:xfrm>
            <a:off x="5857884" y="1928802"/>
            <a:ext cx="2857520" cy="1285884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dirty="0" smtClean="0"/>
              <a:t> </a:t>
            </a:r>
            <a:r>
              <a:rPr lang="ru-RU" sz="1400" b="1" dirty="0" smtClean="0">
                <a:solidFill>
                  <a:schemeClr val="bg1"/>
                </a:solidFill>
              </a:rPr>
              <a:t>Филиал ГАПОУ МО «</a:t>
            </a:r>
            <a:r>
              <a:rPr lang="ru-RU" sz="1400" b="1" dirty="0" err="1" smtClean="0">
                <a:solidFill>
                  <a:schemeClr val="bg1"/>
                </a:solidFill>
              </a:rPr>
              <a:t>Оленегорский</a:t>
            </a:r>
            <a:r>
              <a:rPr lang="ru-RU" sz="1400" b="1" dirty="0" smtClean="0">
                <a:solidFill>
                  <a:schemeClr val="bg1"/>
                </a:solidFill>
              </a:rPr>
              <a:t> горнопромышленный колледж»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«Северный национальный колледж»</a:t>
            </a:r>
            <a:endParaRPr lang="ru-RU" sz="2400" dirty="0" smtClean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72198" y="4643446"/>
          <a:ext cx="2304256" cy="1201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09</a:t>
                      </a:r>
                      <a:r>
                        <a:rPr lang="ru-RU" sz="1400" baseline="0" dirty="0" smtClean="0">
                          <a:sym typeface="Wingdings" pitchFamily="2" charset="2"/>
                        </a:rPr>
                        <a:t>:00 - </a:t>
                      </a:r>
                      <a:r>
                        <a:rPr lang="ru-RU" sz="1400" baseline="0" dirty="0" smtClean="0"/>
                        <a:t>13:00</a:t>
                      </a:r>
                    </a:p>
                    <a:p>
                      <a:r>
                        <a:rPr lang="ru-RU" sz="1400" baseline="0" dirty="0" smtClean="0"/>
                        <a:t>14:00 – 17:00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85720" y="3071810"/>
            <a:ext cx="4500594" cy="260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1400" dirty="0" smtClean="0"/>
              <a:t>     Северный национальный колледж - единственное учебное заведение на </a:t>
            </a:r>
            <a:r>
              <a:rPr lang="ru-RU" sz="1400" dirty="0" err="1" smtClean="0"/>
              <a:t>Северо-Западе</a:t>
            </a:r>
            <a:r>
              <a:rPr lang="ru-RU" sz="1400" dirty="0" smtClean="0"/>
              <a:t> России, которое готовит кадры для оленеводства. Первая группа оленеводов-механизаторов была набрана в Ловозере в 1974 году, и уже через два года 26 молодых специалистов, получив все необходимые навыки, отправились на работу в тундру.</a:t>
            </a:r>
            <a:br>
              <a:rPr lang="ru-RU" sz="1400" dirty="0" smtClean="0"/>
            </a:br>
            <a:r>
              <a:rPr lang="ru-RU" sz="1400" dirty="0" smtClean="0"/>
              <a:t>С тех пор это учебное заведение выпустило тысячи оленеводов, трактористов, хозяек усадьбы.</a:t>
            </a:r>
            <a:endParaRPr lang="ru-RU" sz="1400" dirty="0"/>
          </a:p>
        </p:txBody>
      </p:sp>
      <p:pic>
        <p:nvPicPr>
          <p:cNvPr id="31" name="Рисунок 30" descr="logo-spo-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1000108"/>
            <a:ext cx="1121496" cy="1473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57818" y="4357694"/>
            <a:ext cx="3600400" cy="159158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480572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31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184421, Мурманская область, 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пгт</a:t>
            </a:r>
            <a:r>
              <a:rPr lang="ru-RU" sz="1400" dirty="0" smtClean="0">
                <a:solidFill>
                  <a:schemeClr val="bg1"/>
                </a:solidFill>
              </a:rPr>
              <a:t>. Никель,  ул. Спортивная, д. 14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6215082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https://ppt-nickel.com/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6519446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https://vk.com/public193279235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627322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8(81554)5-23-16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8(81554)5-02-49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435769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 </a:t>
            </a:r>
          </a:p>
          <a:p>
            <a:pPr algn="ctr"/>
            <a:endParaRPr lang="ru-RU" sz="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052736"/>
            <a:ext cx="48245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Электромонтер по ремонту и обслуживанию электрооборудования (по отраслям)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Сварщик (ручной и частично механизированной сварки (наплавки)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Мастер слесарных работ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Подземная разработка месторождений полезных ископаемых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Техническое обслуживание и ремонт двигателей, систем и агрегатов автомобиля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Техническая эксплуатация и обслуживание электрического и электромеханического оборудования (в горной промышленности)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Дошкольное образование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Туризм и гостеприимство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dirty="0" smtClean="0"/>
              <a:t>Экономика и бухгалтерский учет (по отраслям)</a:t>
            </a:r>
            <a:endParaRPr lang="ru-RU" sz="1600" b="1" u="sng" dirty="0" smtClean="0"/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3569" y="6357958"/>
            <a:ext cx="428629" cy="416737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992" y="635795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1285860"/>
            <a:ext cx="2079596" cy="1285884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dirty="0" smtClean="0"/>
              <a:t>  </a:t>
            </a:r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</a:rPr>
              <a:t>Печенгский</a:t>
            </a:r>
            <a:r>
              <a:rPr lang="ru-RU" sz="2400" b="1" dirty="0" smtClean="0">
                <a:solidFill>
                  <a:schemeClr val="bg1"/>
                </a:solidFill>
              </a:rPr>
              <a:t> политехнический техникум»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72198" y="5000636"/>
          <a:ext cx="2304256" cy="85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09</a:t>
                      </a:r>
                      <a:r>
                        <a:rPr lang="ru-RU" sz="1400" baseline="0" dirty="0" smtClean="0">
                          <a:sym typeface="Wingdings" pitchFamily="2" charset="2"/>
                        </a:rPr>
                        <a:t>:00 - </a:t>
                      </a:r>
                      <a:r>
                        <a:rPr lang="ru-RU" sz="1400" baseline="0" dirty="0" smtClean="0"/>
                        <a:t>13:00</a:t>
                      </a:r>
                    </a:p>
                    <a:p>
                      <a:r>
                        <a:rPr lang="ru-RU" sz="1400" baseline="0" dirty="0" smtClean="0"/>
                        <a:t>14:00 – 16:30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357818" y="2500306"/>
            <a:ext cx="3643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Техникум является единственным профессиональным образовательным учреждением на территории </a:t>
            </a:r>
            <a:r>
              <a:rPr lang="ru-RU" sz="1400" dirty="0" err="1" smtClean="0"/>
              <a:t>Печенгского</a:t>
            </a:r>
            <a:r>
              <a:rPr lang="ru-RU" sz="1400" dirty="0" smtClean="0"/>
              <a:t> района.  Всего учебным заведением подготовлено для АО «Кольской горно-металлургической компании» более 3500, а в целом для </a:t>
            </a:r>
            <a:r>
              <a:rPr lang="ru-RU" sz="1400" dirty="0" err="1" smtClean="0"/>
              <a:t>Печенгского</a:t>
            </a:r>
            <a:r>
              <a:rPr lang="ru-RU" sz="1400" dirty="0" smtClean="0"/>
              <a:t> района более 5000 квалифицированных кадров.</a:t>
            </a:r>
            <a:endParaRPr lang="ru-RU" sz="1400" dirty="0"/>
          </a:p>
        </p:txBody>
      </p:sp>
      <p:pic>
        <p:nvPicPr>
          <p:cNvPr id="32" name="Рисунок 31" descr="l_KwRE7hjrflNe7j_PbdUsptmjpJ-E5qoef2QtBKO7ohZQreyU8J5dkmM-kedGMjDhEDaSI_N0WbOlyqyCjCzVTO.jpg"/>
          <p:cNvPicPr>
            <a:picLocks noChangeAspect="1"/>
          </p:cNvPicPr>
          <p:nvPr/>
        </p:nvPicPr>
        <p:blipFill>
          <a:blip r:embed="rId7" cstate="print"/>
          <a:srcRect l="28125" t="11458" r="27083" b="42708"/>
          <a:stretch>
            <a:fillRect/>
          </a:stretch>
        </p:blipFill>
        <p:spPr>
          <a:xfrm>
            <a:off x="5786446" y="857232"/>
            <a:ext cx="857256" cy="87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57818" y="4357694"/>
            <a:ext cx="3600400" cy="159158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444853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31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184230,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Полярные Зори,  ул. Курчатова, д.24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6215082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https://mypek.ru/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6519446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https://vk.com/pekcollege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627322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8(81532)7-57-12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8(81532)7-11-67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435769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 </a:t>
            </a:r>
          </a:p>
          <a:p>
            <a:pPr algn="ctr"/>
            <a:endParaRPr lang="ru-RU" sz="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052736"/>
            <a:ext cx="4824536" cy="423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Сварщик (ручной и частично механизированной сварки (наплавки)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Электромонтер по ремонту и обслуживанию  электрооборудования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Слесарь по ремонту строительных машин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Мастер контрольно-измерительных приборов и автоматики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Юриспруденция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Теплоснабжение и теплотехническое оборудование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Документационное обеспечение и управления архивоведение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Электроснабжение (по отраслям)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Автоматические системы управления</a:t>
            </a:r>
            <a:endParaRPr lang="ru-RU" sz="1600" b="1" u="sng" dirty="0" smtClean="0"/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3569" y="6357958"/>
            <a:ext cx="428629" cy="416737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992" y="635795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rcRect l="2870" r="67047" b="54295"/>
          <a:stretch>
            <a:fillRect/>
          </a:stretch>
        </p:blipFill>
        <p:spPr>
          <a:xfrm>
            <a:off x="6429388" y="1357298"/>
            <a:ext cx="2214578" cy="1489113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dirty="0" smtClean="0"/>
              <a:t>  </a:t>
            </a:r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</a:rPr>
              <a:t>Полярнозоринский</a:t>
            </a:r>
            <a:r>
              <a:rPr lang="ru-RU" sz="2400" b="1" dirty="0" smtClean="0">
                <a:solidFill>
                  <a:schemeClr val="bg1"/>
                </a:solidFill>
              </a:rPr>
              <a:t> энергетический колледж»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72198" y="5000636"/>
          <a:ext cx="2304256" cy="85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09</a:t>
                      </a:r>
                      <a:r>
                        <a:rPr lang="ru-RU" sz="1400" baseline="0" dirty="0" smtClean="0">
                          <a:sym typeface="Wingdings" pitchFamily="2" charset="2"/>
                        </a:rPr>
                        <a:t>:00 - </a:t>
                      </a:r>
                      <a:r>
                        <a:rPr lang="ru-RU" sz="1400" baseline="0" dirty="0" smtClean="0"/>
                        <a:t>12:00</a:t>
                      </a:r>
                    </a:p>
                    <a:p>
                      <a:r>
                        <a:rPr lang="ru-RU" sz="1400" baseline="0" dirty="0" smtClean="0"/>
                        <a:t>13:00 – 16:00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Рисунок 28" descr="17-04-2018-1.png"/>
          <p:cNvPicPr>
            <a:picLocks noChangeAspect="1"/>
          </p:cNvPicPr>
          <p:nvPr/>
        </p:nvPicPr>
        <p:blipFill>
          <a:blip r:embed="rId7" cstate="print"/>
          <a:srcRect r="62226" b="7107"/>
          <a:stretch>
            <a:fillRect/>
          </a:stretch>
        </p:blipFill>
        <p:spPr>
          <a:xfrm>
            <a:off x="5715008" y="857232"/>
            <a:ext cx="951260" cy="85725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286380" y="2928934"/>
            <a:ext cx="3714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1 ноября 1968 года открылся учебный пункт по подготовке молодых квалифицированных рабочих для строительства управления Кольской ГРЭС, на основе которого в последствии откроют ГПТУ # 18 и вечернюю школу. За пол века учреждение сменило несколько названий, образовательные программы стали более современными.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57818" y="4357694"/>
            <a:ext cx="3600400" cy="159158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130526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31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184505,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Мончегорск,  </a:t>
            </a:r>
            <a:r>
              <a:rPr lang="ru-RU" sz="1400" dirty="0" err="1" smtClean="0">
                <a:solidFill>
                  <a:schemeClr val="bg1"/>
                </a:solidFill>
              </a:rPr>
              <a:t>пр-т</a:t>
            </a:r>
            <a:r>
              <a:rPr lang="ru-RU" sz="1400" dirty="0" smtClean="0">
                <a:solidFill>
                  <a:schemeClr val="bg1"/>
                </a:solidFill>
              </a:rPr>
              <a:t>. Кирова, д.7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6215082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http://skfkis.ucoz.ru/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6519446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https://vk.com/gapou_mo_skfkis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627322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8(81536)7-61-79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+79020352077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435769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 </a:t>
            </a:r>
          </a:p>
          <a:p>
            <a:pPr algn="ctr"/>
            <a:endParaRPr lang="ru-RU" sz="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052736"/>
            <a:ext cx="482453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Физическая культура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Адаптивная физическая культура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3569" y="6357958"/>
            <a:ext cx="428629" cy="416737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992" y="635795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3935" y="1357298"/>
            <a:ext cx="1985484" cy="1489113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dirty="0" smtClean="0"/>
              <a:t>  </a:t>
            </a:r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«Северный колледж физической культуры и спорта»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72198" y="5000636"/>
          <a:ext cx="2304256" cy="85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09</a:t>
                      </a:r>
                      <a:r>
                        <a:rPr lang="ru-RU" sz="1400" baseline="0" dirty="0" smtClean="0">
                          <a:sym typeface="Wingdings" pitchFamily="2" charset="2"/>
                        </a:rPr>
                        <a:t>:00 - </a:t>
                      </a:r>
                      <a:r>
                        <a:rPr lang="ru-RU" sz="1400" baseline="0" dirty="0" smtClean="0"/>
                        <a:t>12:30</a:t>
                      </a:r>
                    </a:p>
                    <a:p>
                      <a:r>
                        <a:rPr lang="ru-RU" sz="1400" baseline="0" dirty="0" smtClean="0"/>
                        <a:t>13:00 – 16:00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Рисунок 28" descr="17-04-2018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928670"/>
            <a:ext cx="928694" cy="92869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85720" y="2500306"/>
            <a:ext cx="47149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Выпускниками колледжа являются более 4000 студентов, из них: 15 мастеров спорта международного класса (МСМК); более 200 МС СССР и России, Чемпионы мира, победители этапов Кубка Мира, чемпионы СССР, России, чемпионы Мурманской области, Чемпионы </a:t>
            </a:r>
            <a:r>
              <a:rPr lang="ru-RU" sz="1400" dirty="0" err="1" smtClean="0"/>
              <a:t>Северо-Запада</a:t>
            </a:r>
            <a:r>
              <a:rPr lang="ru-RU" sz="1400" dirty="0" smtClean="0"/>
              <a:t>, призеры Спартакиад, участники чемпионатов Европы, Мира, Олимпийских игр, руководители спортивных организаций.</a:t>
            </a:r>
          </a:p>
          <a:p>
            <a:pPr lvl="0" algn="just"/>
            <a:r>
              <a:rPr lang="ru-RU" sz="1400" dirty="0" smtClean="0"/>
              <a:t>     Одно из ведущих направлений деятельности колледжа – спортивно-физкультурная работа, развитие и культивирование следующих видов спорта: лыжные гонки, спортивные единоборства, плавание, футбол, оздоровительный фитнес, спортивно-оздоровительный туризм, </a:t>
            </a:r>
            <a:r>
              <a:rPr lang="ru-RU" sz="1400" dirty="0" err="1" smtClean="0"/>
              <a:t>флорбол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  Для студентов, имеющих спортивные достижения, предусмотрен индивидуальный график обучения.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14942" y="2928934"/>
            <a:ext cx="371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Северный колледж физической культуры и спорта начинает свою историю с образования в 1967 году </a:t>
            </a:r>
            <a:r>
              <a:rPr lang="ru-RU" sz="1400" dirty="0" err="1" smtClean="0"/>
              <a:t>Мончегорского</a:t>
            </a:r>
            <a:r>
              <a:rPr lang="ru-RU" sz="1400" dirty="0" smtClean="0"/>
              <a:t> техникума физической культуры. В 1993 году образовательной организации был присвоен статус колледжа.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57818" y="4143380"/>
            <a:ext cx="3600400" cy="1805900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201964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31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184381,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Кола,  </a:t>
            </a:r>
            <a:r>
              <a:rPr lang="ru-RU" sz="1400" dirty="0" err="1" smtClean="0">
                <a:solidFill>
                  <a:schemeClr val="bg1"/>
                </a:solidFill>
              </a:rPr>
              <a:t>пр-т</a:t>
            </a:r>
            <a:r>
              <a:rPr lang="ru-RU" sz="1400" dirty="0" smtClean="0">
                <a:solidFill>
                  <a:schemeClr val="bg1"/>
                </a:solidFill>
              </a:rPr>
              <a:t>. Советский, д.34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6357958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https://kppkola.murmanschool.ru/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627322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8(81553)3-43-45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8(911) 337 14 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421481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 </a:t>
            </a:r>
          </a:p>
          <a:p>
            <a:pPr algn="ctr"/>
            <a:endParaRPr lang="ru-RU" sz="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052736"/>
            <a:ext cx="48245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Экономика и бухгалтерский учет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Операционная деятельность в логистике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Товароведение и экспертиза качества потребительских товаров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3569" y="6357958"/>
            <a:ext cx="428629" cy="416737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992" y="6357958"/>
            <a:ext cx="325188" cy="332656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dirty="0" smtClean="0"/>
              <a:t>  </a:t>
            </a:r>
            <a:r>
              <a:rPr lang="ru-RU" sz="1400" b="1" dirty="0" smtClean="0">
                <a:solidFill>
                  <a:schemeClr val="bg1"/>
                </a:solidFill>
              </a:rPr>
              <a:t>Частное профессиональное образовательное учреждение Мурманской области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«Колледж предпринимательства и права»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00760" y="4857760"/>
          <a:ext cx="2304256" cy="94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8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Чт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ym typeface="Wingdings" pitchFamily="2" charset="2"/>
                        </a:rPr>
                        <a:t>10:00 - </a:t>
                      </a:r>
                      <a:r>
                        <a:rPr lang="ru-RU" sz="1400" baseline="0" dirty="0" smtClean="0"/>
                        <a:t>17:00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10:00</a:t>
                      </a:r>
                      <a:r>
                        <a:rPr lang="ru-RU" sz="1400" baseline="0" dirty="0" smtClean="0"/>
                        <a:t> – 16:00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971600" y="5214950"/>
            <a:ext cx="3240360" cy="92869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64088" y="4000504"/>
            <a:ext cx="3600400" cy="194877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416278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lang="ru-RU" sz="2400" b="1" dirty="0" smtClean="0">
                <a:solidFill>
                  <a:schemeClr val="bg1"/>
                </a:solidFill>
              </a:rPr>
              <a:t>«Мурманский индустриальный колледж»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183001, г. Мурманск,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Фестивальная, д. 24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688" y="623731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https://murindkol.ru/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5688" y="65253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https://vk.com/mik_murmansk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535782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День открытых дверей: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 47-33-87,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(8152) 47-29-59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07194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 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00760" y="4714884"/>
          <a:ext cx="227957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 - </a:t>
                      </a:r>
                      <a:r>
                        <a:rPr lang="ru-RU" sz="1600" dirty="0" err="1" smtClean="0"/>
                        <a:t>Пт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09:00 – 16:00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09:00 – 15:00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5720" y="1000108"/>
            <a:ext cx="47530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Технология машиностроения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Сварочное производство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Поварское и кондитерское дело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Техническая эксплуатация и обслуживание электрического и электромеханического оборудования 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Судостроение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Техническое обслуживание и ремонт двигателей систем и агрегатов автомобилей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Технология металлообрабатывающего производства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Сооружение и эксплуатация </a:t>
            </a:r>
            <a:r>
              <a:rPr lang="ru-RU" sz="1600" dirty="0" err="1" smtClean="0"/>
              <a:t>газонефтепроводов</a:t>
            </a:r>
            <a:r>
              <a:rPr lang="ru-RU" sz="1600" dirty="0" smtClean="0"/>
              <a:t> и </a:t>
            </a:r>
            <a:r>
              <a:rPr lang="ru-RU" sz="1600" dirty="0" err="1" smtClean="0"/>
              <a:t>газонефтехранилищ</a:t>
            </a:r>
            <a:endParaRPr lang="ru-RU" sz="1600" dirty="0" smtClean="0"/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Банковское дело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Аддитивные технологии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rcRect l="9039" r="14133"/>
          <a:stretch>
            <a:fillRect/>
          </a:stretch>
        </p:blipFill>
        <p:spPr>
          <a:xfrm>
            <a:off x="6357950" y="1285860"/>
            <a:ext cx="2428892" cy="13022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28794" y="5715016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26.05.2023</a:t>
            </a:r>
          </a:p>
        </p:txBody>
      </p:sp>
      <p:pic>
        <p:nvPicPr>
          <p:cNvPr id="28" name="Рисунок 27" descr="logo-spo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928670"/>
            <a:ext cx="1360518" cy="7304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429256" y="2643182"/>
            <a:ext cx="3500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dirty="0" smtClean="0"/>
              <a:t>     Мурманский индустриальный колледж  располагает мощной и хорошо оснащенной материально-технической базой (действуют 16 современных мастерских и лабораторий, 47 учебных кабинетов).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57818" y="3571876"/>
            <a:ext cx="3600400" cy="237740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201964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31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184650,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Полярный,  ул. Лунина, д.5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6286520"/>
            <a:ext cx="35718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https://www.mstu.edu.ru/structure/branches/pf/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6519446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https://vk.com/abit_pf_mstu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6357958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8(81551)7-36-60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7818" y="37147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 </a:t>
            </a:r>
          </a:p>
          <a:p>
            <a:pPr algn="ctr"/>
            <a:endParaRPr lang="ru-RU" sz="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052736"/>
            <a:ext cx="48245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 СПО: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Сварщик ручной дуговой сварки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Секретарь- администратор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Специалист по охране труда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Судостроение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4942" y="6357958"/>
            <a:ext cx="428628" cy="416736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678" y="6357958"/>
            <a:ext cx="325188" cy="332656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  Филиал федерального государственного бюджетного образовательного учреждения высшего образования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"Мурманский государственный технический университет" в г. Полярный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00760" y="4429132"/>
          <a:ext cx="2304256" cy="1377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Чт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08</a:t>
                      </a:r>
                      <a:r>
                        <a:rPr lang="ru-RU" sz="1400" baseline="0" dirty="0" smtClean="0">
                          <a:sym typeface="Wingdings" pitchFamily="2" charset="2"/>
                        </a:rPr>
                        <a:t>:30 </a:t>
                      </a:r>
                      <a:r>
                        <a:rPr lang="ru-RU" sz="1400" baseline="0" dirty="0" smtClean="0"/>
                        <a:t>–</a:t>
                      </a:r>
                      <a:r>
                        <a:rPr lang="ru-RU" sz="1400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ru-RU" sz="1400" baseline="0" dirty="0" smtClean="0"/>
                        <a:t>13:00</a:t>
                      </a:r>
                    </a:p>
                    <a:p>
                      <a:r>
                        <a:rPr lang="ru-RU" sz="1400" baseline="0" dirty="0" smtClean="0"/>
                        <a:t>14:00 – 17:00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08</a:t>
                      </a:r>
                      <a:r>
                        <a:rPr lang="ru-RU" sz="1400" baseline="0" dirty="0" smtClean="0">
                          <a:sym typeface="Wingdings" pitchFamily="2" charset="2"/>
                        </a:rPr>
                        <a:t>:30 </a:t>
                      </a:r>
                      <a:r>
                        <a:rPr lang="ru-RU" sz="1400" baseline="0" dirty="0" smtClean="0"/>
                        <a:t>–</a:t>
                      </a:r>
                      <a:r>
                        <a:rPr lang="ru-RU" sz="1400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ru-RU" sz="1400" baseline="0" dirty="0" smtClean="0"/>
                        <a:t>13:00</a:t>
                      </a:r>
                    </a:p>
                    <a:p>
                      <a:r>
                        <a:rPr lang="ru-RU" sz="1400" baseline="0" dirty="0" smtClean="0"/>
                        <a:t>14:00 – 15:30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14282" y="3214686"/>
            <a:ext cx="5000660" cy="275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sz="1400" dirty="0" smtClean="0"/>
              <a:t>     Филиал Мурманского Ордена Знак Почёта мореходного училища </a:t>
            </a:r>
            <a:r>
              <a:rPr lang="ru-RU" sz="1400" dirty="0" err="1" smtClean="0"/>
              <a:t>Наркомрыбпрома</a:t>
            </a:r>
            <a:r>
              <a:rPr lang="ru-RU" sz="1400" dirty="0" smtClean="0"/>
              <a:t> СССР имени И.И. </a:t>
            </a:r>
            <a:r>
              <a:rPr lang="ru-RU" sz="1400" dirty="0" err="1" smtClean="0"/>
              <a:t>Месяцева</a:t>
            </a:r>
            <a:r>
              <a:rPr lang="ru-RU" sz="1400" dirty="0" smtClean="0"/>
              <a:t> был открыт в 1974 году в городе Полярный Мурманской области на базе судоремонтного завода. С 1976 года велась подготовка техников базового уровня по </a:t>
            </a:r>
            <a:r>
              <a:rPr lang="ru-RU" sz="1400" dirty="0" err="1" smtClean="0"/>
              <a:t>очно-заочной</a:t>
            </a:r>
            <a:r>
              <a:rPr lang="ru-RU" sz="1400" dirty="0" smtClean="0"/>
              <a:t> (вечерней) форме обучения специальности «Судоремонт». </a:t>
            </a:r>
          </a:p>
          <a:p>
            <a:pPr algn="just">
              <a:lnSpc>
                <a:spcPts val="1900"/>
              </a:lnSpc>
            </a:pPr>
            <a:r>
              <a:rPr lang="ru-RU" sz="1400" dirty="0" smtClean="0"/>
              <a:t>     С 01.01.2013 года на основании Приказа от 29.02.2012 № 188 Федерального агентства по рыболовству филиал колледжа включен в состав Федерального государственного бюджетного образовательного учреждения высшего образования "Мурманский государственный технический университет".</a:t>
            </a:r>
            <a:endParaRPr lang="ru-RU" sz="1400" dirty="0"/>
          </a:p>
        </p:txBody>
      </p:sp>
      <p:pic>
        <p:nvPicPr>
          <p:cNvPr id="32" name="Рисунок 31" descr="8efcf4ef26ec95eb1310f8104c20449f.jpg"/>
          <p:cNvPicPr>
            <a:picLocks noChangeAspect="1"/>
          </p:cNvPicPr>
          <p:nvPr/>
        </p:nvPicPr>
        <p:blipFill>
          <a:blip r:embed="rId6" cstate="print"/>
          <a:srcRect l="20937" t="30810" r="21875" b="17788"/>
          <a:stretch>
            <a:fillRect/>
          </a:stretch>
        </p:blipFill>
        <p:spPr>
          <a:xfrm>
            <a:off x="6236983" y="1571612"/>
            <a:ext cx="2440322" cy="1285884"/>
          </a:xfrm>
          <a:prstGeom prst="rect">
            <a:avLst/>
          </a:prstGeom>
        </p:spPr>
      </p:pic>
      <p:pic>
        <p:nvPicPr>
          <p:cNvPr id="31" name="Рисунок 30" descr="hhD9NRwPKlc.jpg"/>
          <p:cNvPicPr>
            <a:picLocks noChangeAspect="1"/>
          </p:cNvPicPr>
          <p:nvPr/>
        </p:nvPicPr>
        <p:blipFill>
          <a:blip r:embed="rId7" cstate="print"/>
          <a:srcRect l="14890" t="14817" r="14658" b="18504"/>
          <a:stretch>
            <a:fillRect/>
          </a:stretch>
        </p:blipFill>
        <p:spPr>
          <a:xfrm>
            <a:off x="5786446" y="1000108"/>
            <a:ext cx="896944" cy="84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57818" y="4214818"/>
            <a:ext cx="3600400" cy="1734462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5020040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8(81531)5-54-08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8(81531)4-30-85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31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184250, Мурманская область,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Кировск,  ул. 50 лет Октября, д.2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628652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https://fk.masu.edu.ru/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51944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https://vk.com/kfmagu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2862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 </a:t>
            </a:r>
          </a:p>
          <a:p>
            <a:pPr algn="ctr"/>
            <a:endParaRPr lang="ru-RU" sz="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052736"/>
            <a:ext cx="4824536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 СПО: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Компьютерные системы и комплексы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Информационные системы и программирование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Электроснабжение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Техническая эксплуатация и обслуживание электрического и электромеханического оборудования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Монтаж, техническое обслуживание и ремонт промышленного оборудования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Маркшейдерское дело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Подземная разработка месторождений полезных ископаемых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Туризм и гостеприимство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ru-RU" sz="1600" dirty="0" smtClean="0"/>
              <a:t>Обогащение полезных ископаемых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6446" y="6357958"/>
            <a:ext cx="428628" cy="416736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678" y="6357958"/>
            <a:ext cx="325188" cy="332656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  Филиал федерального государственного бюджетного образовательного учреждения высшего образования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"Мурманский арктический государственный университет" в г. Кировске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929322" y="4929198"/>
          <a:ext cx="2304256" cy="85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08</a:t>
                      </a:r>
                      <a:r>
                        <a:rPr lang="ru-RU" sz="1400" baseline="0" dirty="0" smtClean="0">
                          <a:sym typeface="Wingdings" pitchFamily="2" charset="2"/>
                        </a:rPr>
                        <a:t>:30 </a:t>
                      </a:r>
                      <a:r>
                        <a:rPr lang="ru-RU" sz="1400" baseline="0" dirty="0" smtClean="0"/>
                        <a:t>–</a:t>
                      </a:r>
                      <a:r>
                        <a:rPr lang="ru-RU" sz="1400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ru-RU" sz="1400" baseline="0" dirty="0" smtClean="0"/>
                        <a:t>13:00</a:t>
                      </a:r>
                    </a:p>
                    <a:p>
                      <a:r>
                        <a:rPr lang="ru-RU" sz="1400" baseline="0" dirty="0" smtClean="0"/>
                        <a:t>14:00 – 16:42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2" name="Рисунок 31" descr="8efcf4ef26ec95eb1310f8104c20449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5422" y="1571612"/>
            <a:ext cx="2159015" cy="1214446"/>
          </a:xfrm>
          <a:prstGeom prst="rect">
            <a:avLst/>
          </a:prstGeom>
        </p:spPr>
      </p:pic>
      <p:pic>
        <p:nvPicPr>
          <p:cNvPr id="31" name="Рисунок 30" descr="hhD9NRwPKlc.jpg"/>
          <p:cNvPicPr>
            <a:picLocks noChangeAspect="1"/>
          </p:cNvPicPr>
          <p:nvPr/>
        </p:nvPicPr>
        <p:blipFill>
          <a:blip r:embed="rId7" cstate="print"/>
          <a:srcRect l="4046" t="17132" r="52775" b="14412"/>
          <a:stretch>
            <a:fillRect/>
          </a:stretch>
        </p:blipFill>
        <p:spPr>
          <a:xfrm>
            <a:off x="5929322" y="1000108"/>
            <a:ext cx="785818" cy="93315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357818" y="3071810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Филиал МАГУ в Кировске создан в 2016 году на базе </a:t>
            </a:r>
            <a:r>
              <a:rPr lang="ru-RU" sz="1400" dirty="0" err="1" smtClean="0"/>
              <a:t>Хибинского</a:t>
            </a:r>
            <a:r>
              <a:rPr lang="ru-RU" sz="1400" dirty="0" smtClean="0"/>
              <a:t> технического колледжа.  Партнерами учреждения являются ПАО «</a:t>
            </a:r>
            <a:r>
              <a:rPr lang="ru-RU" sz="1400" dirty="0" err="1" smtClean="0"/>
              <a:t>ФосАгро</a:t>
            </a:r>
            <a:r>
              <a:rPr lang="ru-RU" sz="1400" dirty="0" smtClean="0"/>
              <a:t>» и КФ АО «Апатит».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96944" cy="2376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14535"/>
                </a:solidFill>
              </a:rPr>
              <a:t>Образовательные организации, </a:t>
            </a:r>
            <a:br>
              <a:rPr lang="ru-RU" sz="2800" b="1" dirty="0" smtClean="0">
                <a:solidFill>
                  <a:srgbClr val="014535"/>
                </a:solidFill>
              </a:rPr>
            </a:br>
            <a:r>
              <a:rPr lang="ru-RU" sz="2800" b="1" dirty="0" smtClean="0">
                <a:solidFill>
                  <a:srgbClr val="014535"/>
                </a:solidFill>
              </a:rPr>
              <a:t>реализующие программы </a:t>
            </a:r>
            <a:br>
              <a:rPr lang="ru-RU" sz="2800" b="1" dirty="0" smtClean="0">
                <a:solidFill>
                  <a:srgbClr val="014535"/>
                </a:solidFill>
              </a:rPr>
            </a:br>
            <a:r>
              <a:rPr lang="ru-RU" sz="2800" b="1" dirty="0" smtClean="0">
                <a:solidFill>
                  <a:srgbClr val="014535"/>
                </a:solidFill>
              </a:rPr>
              <a:t>высшего профессионального образования </a:t>
            </a:r>
            <a:br>
              <a:rPr lang="ru-RU" sz="2800" b="1" dirty="0" smtClean="0">
                <a:solidFill>
                  <a:srgbClr val="014535"/>
                </a:solidFill>
              </a:rPr>
            </a:br>
            <a:r>
              <a:rPr lang="ru-RU" sz="2800" b="1" dirty="0" smtClean="0">
                <a:solidFill>
                  <a:srgbClr val="014535"/>
                </a:solidFill>
              </a:rPr>
              <a:t>в г. Мурманске и Мурманской области</a:t>
            </a:r>
            <a:endParaRPr lang="ru-RU" sz="2800" b="1" dirty="0">
              <a:solidFill>
                <a:srgbClr val="0145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429256" y="3714752"/>
            <a:ext cx="3429024" cy="2428892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Мурманск, проспект Кирова, 1 (Корпус «Л», 1 этаж, кабинет 112)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857232"/>
            <a:ext cx="5106868" cy="5286412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183038, г. Мурманск, 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Капитана Егорова, д.15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628652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https://www.masu.edu.ru/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519446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https://vk.com/arctic.university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71475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приемной комиссии: </a:t>
            </a:r>
          </a:p>
          <a:p>
            <a:pPr algn="ctr"/>
            <a:endParaRPr lang="ru-RU" sz="200" b="1" dirty="0" smtClean="0">
              <a:solidFill>
                <a:srgbClr val="01453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785795"/>
            <a:ext cx="5000660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4535"/>
                </a:solidFill>
              </a:rPr>
              <a:t>Направления: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Прикладная математика и информатика.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Экология и природопользование.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Биология. Биохимия.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Информатика и вычислительная техника.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Педагогическое образование (математика, информатика). 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Лечебное дело. 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Педагогическое образование (физическая культура).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Экономика. Финансы и кредит.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Менеджмент. Логистика и управление предприятием.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Профессиональное обучение (по отраслям). Сервис в индустрии гостеприимства.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Педагогическое образование (художественное образование).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Дизайн. Дизайн среды и интерьера.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Социальная работа. Социальное обслуживание населения.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Организация работы с молодежью.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Педагогическое образование (история, право).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Юриспруденция.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Журналистика.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Педагогическое образование (русский язык, литература).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Педагогическое образование (английский, немецкий язык).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Лингвистика. Перевод и </a:t>
            </a:r>
            <a:r>
              <a:rPr lang="ru-RU" sz="1400" dirty="0" err="1" smtClean="0"/>
              <a:t>переводоведение</a:t>
            </a:r>
            <a:r>
              <a:rPr lang="ru-RU" sz="1400" dirty="0" smtClean="0"/>
              <a:t>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Педагогическое образование (начальное образование, раннее обучение иностранным языкам).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Педагогическое образование (дошкольное образование, дошкольная дефектология).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Специальное (дефектологическое) образование. Логопедия.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400" dirty="0" smtClean="0"/>
              <a:t>Психолого-педагогическое образование. Психология    </a:t>
            </a:r>
          </a:p>
          <a:p>
            <a:pPr>
              <a:lnSpc>
                <a:spcPts val="1440"/>
              </a:lnSpc>
            </a:pPr>
            <a:r>
              <a:rPr lang="ru-RU" sz="1400" dirty="0" smtClean="0"/>
              <a:t>         образования.</a:t>
            </a:r>
            <a:endParaRPr lang="ru-RU" sz="1200" dirty="0" smtClean="0"/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6446" y="6357958"/>
            <a:ext cx="428628" cy="416736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678" y="6357958"/>
            <a:ext cx="325188" cy="332656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  Федеральное государственное автономное образовательное учреждение высшего образования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«Мурманский арктический государственный университет»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00760" y="4286256"/>
          <a:ext cx="2304256" cy="1377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ym typeface="Wingdings" pitchFamily="2" charset="2"/>
                        </a:rPr>
                        <a:t>10:00 – 13:00</a:t>
                      </a:r>
                    </a:p>
                    <a:p>
                      <a:r>
                        <a:rPr lang="ru-RU" sz="1400" baseline="0" dirty="0" smtClean="0">
                          <a:sym typeface="Wingdings" pitchFamily="2" charset="2"/>
                        </a:rPr>
                        <a:t>14:00 – 17:00</a:t>
                      </a:r>
                      <a:endParaRPr lang="ru-RU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10:00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–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12:00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13:00 – 15:00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357818" y="5643578"/>
            <a:ext cx="3571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/>
              <a:t>Прием заявлений осуществляется по адресу: ул. Капитана Егорова, д. 16, </a:t>
            </a:r>
            <a:r>
              <a:rPr lang="ru-RU" sz="1300" dirty="0" err="1" smtClean="0"/>
              <a:t>каб</a:t>
            </a:r>
            <a:r>
              <a:rPr lang="ru-RU" sz="1300" dirty="0" smtClean="0"/>
              <a:t>. 116</a:t>
            </a:r>
            <a:endParaRPr lang="ru-RU" sz="1300" dirty="0"/>
          </a:p>
        </p:txBody>
      </p:sp>
      <p:sp>
        <p:nvSpPr>
          <p:cNvPr id="29" name="TextBox 28"/>
          <p:cNvSpPr txBox="1"/>
          <p:nvPr/>
        </p:nvSpPr>
        <p:spPr>
          <a:xfrm>
            <a:off x="3643306" y="628652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(8152)21-39-52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8 800 350 12 21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3" name="Рисунок 32" descr="16039029281.jpg"/>
          <p:cNvPicPr>
            <a:picLocks noChangeAspect="1"/>
          </p:cNvPicPr>
          <p:nvPr/>
        </p:nvPicPr>
        <p:blipFill>
          <a:blip r:embed="rId6" cstate="print"/>
          <a:srcRect l="9421" r="8267"/>
          <a:stretch>
            <a:fillRect/>
          </a:stretch>
        </p:blipFill>
        <p:spPr>
          <a:xfrm>
            <a:off x="6481782" y="1214421"/>
            <a:ext cx="2162184" cy="1477579"/>
          </a:xfrm>
          <a:prstGeom prst="rect">
            <a:avLst/>
          </a:prstGeom>
        </p:spPr>
      </p:pic>
      <p:pic>
        <p:nvPicPr>
          <p:cNvPr id="34" name="Рисунок 33" descr="0rX6K17TXuA.jpg"/>
          <p:cNvPicPr>
            <a:picLocks noChangeAspect="1"/>
          </p:cNvPicPr>
          <p:nvPr/>
        </p:nvPicPr>
        <p:blipFill>
          <a:blip r:embed="rId7" cstate="print"/>
          <a:srcRect l="4138" t="15013" b="13168"/>
          <a:stretch>
            <a:fillRect/>
          </a:stretch>
        </p:blipFill>
        <p:spPr>
          <a:xfrm>
            <a:off x="5572132" y="857232"/>
            <a:ext cx="1238193" cy="69482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357818" y="2714620"/>
            <a:ext cx="3643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Основан в 1939 году. За долгие годы вуз прошёл путь от учительского института советской эпохи до современного университета с гуманитарными и техническими специальностями, уникальной академической средой.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429256" y="3786190"/>
            <a:ext cx="3429024" cy="2357454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Мурманск, проспект Кирова, 1 (Корпус «Л», 1 этаж, кабинет 112)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857232"/>
            <a:ext cx="5106868" cy="5286412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183010, г. Мурманск, 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Спортивная, д.13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628652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https://www.mstu.edu.ru/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519446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https://vk.com/mstumurmansk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7861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приемной комиссии: </a:t>
            </a:r>
          </a:p>
          <a:p>
            <a:pPr algn="ctr"/>
            <a:endParaRPr lang="ru-RU" sz="200" b="1" dirty="0" smtClean="0">
              <a:solidFill>
                <a:srgbClr val="01453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785794"/>
            <a:ext cx="50006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4535"/>
                </a:solidFill>
              </a:rPr>
              <a:t>Направления: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Судовождение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Эксплуатация судовых энергетических установок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Эксплуатация судового электрооборудования и средств автоматики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Техническая эксплуатация транспортного радиооборудования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Кораблестроение, </a:t>
            </a:r>
            <a:r>
              <a:rPr lang="ru-RU" sz="1200" dirty="0" err="1" smtClean="0"/>
              <a:t>океанотехника</a:t>
            </a:r>
            <a:r>
              <a:rPr lang="ru-RU" sz="1200" dirty="0" smtClean="0"/>
              <a:t> и системотехника объектов морской инфраструктуры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Автоматизация технологических процессов и производств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Радиоэлектронные системы и комплексы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err="1" smtClean="0"/>
              <a:t>Инноватика</a:t>
            </a:r>
            <a:endParaRPr lang="ru-RU" sz="1200" dirty="0" smtClean="0"/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Информатика и вычислительная техника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Информационные системы и технологии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Прикладная информатика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Электроэнергетика и электротехника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Теплоэнергетика и теплотехника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Строительство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Нефтегазовое дело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Физические процессы горного или нефтегазового производства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Эксплуатация транспортно-технологических машин и комплексов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err="1" smtClean="0"/>
              <a:t>Техносферная</a:t>
            </a:r>
            <a:r>
              <a:rPr lang="ru-RU" sz="1200" dirty="0" smtClean="0"/>
              <a:t> безопасность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Экономика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Продукты питания животного происхождения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Технология продукции и организация общественного питания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Технологические машины и оборудование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Холодильная, криогенная техника и системы жизнеобеспечения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 Химия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Биология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r>
              <a:rPr lang="ru-RU" sz="1200" dirty="0" smtClean="0"/>
              <a:t>Водные биоресурсы и </a:t>
            </a:r>
            <a:r>
              <a:rPr lang="ru-RU" sz="1200" dirty="0" err="1" smtClean="0"/>
              <a:t>аквакультура</a:t>
            </a:r>
            <a:r>
              <a:rPr lang="ru-RU" sz="1200" dirty="0" smtClean="0"/>
              <a:t> 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6446" y="6357958"/>
            <a:ext cx="428628" cy="416736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678" y="6357958"/>
            <a:ext cx="325188" cy="332656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  Федеральное государственное автономное образовательное учреждение высшего образования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«Мурманский государственный технический университет»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00760" y="4357694"/>
          <a:ext cx="2304256" cy="987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ym typeface="Wingdings" pitchFamily="2" charset="2"/>
                        </a:rPr>
                        <a:t>10:00 – 17:00</a:t>
                      </a:r>
                      <a:endParaRPr lang="ru-RU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12:00 – 16:00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357818" y="5357826"/>
            <a:ext cx="3571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Прием заявлений осуществляется по адресу: </a:t>
            </a:r>
            <a:r>
              <a:rPr lang="ru-RU" sz="1400" dirty="0" err="1" smtClean="0"/>
              <a:t>пр-т</a:t>
            </a:r>
            <a:r>
              <a:rPr lang="ru-RU" sz="1400" dirty="0" smtClean="0"/>
              <a:t> Кирова, 1 </a:t>
            </a:r>
          </a:p>
          <a:p>
            <a:pPr algn="ctr"/>
            <a:r>
              <a:rPr lang="ru-RU" sz="1400" dirty="0" smtClean="0"/>
              <a:t>(Корпус «Л», 1 этаж, кабинет  112)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643306" y="628652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(8152)40-33-33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(8152)40-35-67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2571744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МГТУ — крупнейший научно-образовательный центр области. В состав входят 4 института, Факультет подготовки кадров высшей квалификации и 2 филиала. Обучение ведется по более чем 100 образовательным программам морского и инженерно-технического профиля.</a:t>
            </a:r>
            <a:endParaRPr lang="ru-RU" sz="1200" dirty="0"/>
          </a:p>
        </p:txBody>
      </p:sp>
      <p:pic>
        <p:nvPicPr>
          <p:cNvPr id="33" name="Рисунок 32" descr="160390292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9939" y="1214422"/>
            <a:ext cx="2456871" cy="1366927"/>
          </a:xfrm>
          <a:prstGeom prst="rect">
            <a:avLst/>
          </a:prstGeom>
        </p:spPr>
      </p:pic>
      <p:pic>
        <p:nvPicPr>
          <p:cNvPr id="34" name="Рисунок 33" descr="0rX6K17TXu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857232"/>
            <a:ext cx="828665" cy="82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429256" y="4286256"/>
            <a:ext cx="3429024" cy="1857388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Мурманск, проспект Кирова, 1 (Корпус «Л», 1 этаж, кабинет 112)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857232"/>
            <a:ext cx="5106868" cy="2428892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183038, г. Мурманск, 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Володарского, д.3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628652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https://mrm.ranepa.ru/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6519446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https://vk.com/ranhgs51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35769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приемной комиссии: </a:t>
            </a:r>
          </a:p>
          <a:p>
            <a:pPr algn="ctr"/>
            <a:endParaRPr lang="ru-RU" sz="200" b="1" dirty="0" smtClean="0">
              <a:solidFill>
                <a:srgbClr val="01453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857232"/>
            <a:ext cx="5000660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4535"/>
                </a:solidFill>
              </a:rPr>
              <a:t>Направления: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ru-RU" sz="1600" dirty="0" smtClean="0"/>
              <a:t>Экономика. Финансы и кредит.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ru-RU" sz="1600" dirty="0" smtClean="0"/>
              <a:t>Государственное и муниципальное управление. Эффективное государственное и муниципальное управление.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ru-RU" sz="1600" dirty="0" smtClean="0"/>
              <a:t>Государственное и муниципальное управление. Региональное управление.</a:t>
            </a:r>
          </a:p>
          <a:p>
            <a:pPr>
              <a:lnSpc>
                <a:spcPts val="1440"/>
              </a:lnSpc>
              <a:buFont typeface="Wingdings" pitchFamily="2" charset="2"/>
              <a:buChar char="§"/>
            </a:pPr>
            <a:endParaRPr lang="ru-RU" sz="1200" dirty="0" smtClean="0"/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6446" y="6357958"/>
            <a:ext cx="428628" cy="416736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678" y="6357958"/>
            <a:ext cx="325188" cy="332656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  Мурманский филиал Федерального государственного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бюджетного образовательного учреждения высшего образования 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«Российская академия народного хозяйства и государственной службы при Президенте РФ»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00760" y="5000636"/>
          <a:ext cx="2304256" cy="987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Чт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ym typeface="Wingdings" pitchFamily="2" charset="2"/>
                        </a:rPr>
                        <a:t>10:00 – 17:00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10:00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–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16:00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643306" y="6357958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(8152)42-35-75</a:t>
            </a:r>
          </a:p>
        </p:txBody>
      </p:sp>
      <p:pic>
        <p:nvPicPr>
          <p:cNvPr id="33" name="Рисунок 32" descr="16039029281.jpg"/>
          <p:cNvPicPr>
            <a:picLocks noChangeAspect="1"/>
          </p:cNvPicPr>
          <p:nvPr/>
        </p:nvPicPr>
        <p:blipFill>
          <a:blip r:embed="rId6" cstate="print"/>
          <a:srcRect l="7489"/>
          <a:stretch>
            <a:fillRect/>
          </a:stretch>
        </p:blipFill>
        <p:spPr>
          <a:xfrm>
            <a:off x="6429388" y="1357298"/>
            <a:ext cx="2266181" cy="1362896"/>
          </a:xfrm>
          <a:prstGeom prst="rect">
            <a:avLst/>
          </a:prstGeom>
        </p:spPr>
      </p:pic>
      <p:pic>
        <p:nvPicPr>
          <p:cNvPr id="34" name="Рисунок 33" descr="0rX6K17TXuA.jpg"/>
          <p:cNvPicPr>
            <a:picLocks noChangeAspect="1"/>
          </p:cNvPicPr>
          <p:nvPr/>
        </p:nvPicPr>
        <p:blipFill>
          <a:blip r:embed="rId7" cstate="print"/>
          <a:srcRect l="34045" t="22950" r="34954" b="40984"/>
          <a:stretch>
            <a:fillRect/>
          </a:stretch>
        </p:blipFill>
        <p:spPr>
          <a:xfrm>
            <a:off x="5786446" y="928670"/>
            <a:ext cx="857256" cy="96044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42844" y="3286124"/>
            <a:ext cx="52149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История Мурманского филиала </a:t>
            </a:r>
            <a:r>
              <a:rPr lang="ru-RU" sz="1400" dirty="0" err="1" smtClean="0"/>
              <a:t>РАНХиГС</a:t>
            </a:r>
            <a:r>
              <a:rPr lang="ru-RU" sz="1400" dirty="0" smtClean="0"/>
              <a:t> начинается с 1997 года, когда был создан Мурманский территориальный факультет Северо-Западной академии государственной службы. В 1998 году произошло создание филиала Северо-Западной академии государственной службы в г. Мурманске на базе факультета, входящего в систему Российской академии государственной службы при Президенте Российской Федерации. В 2010 году филиал Северо-Западной академии государственной службы в г. Мурманске был переименован в Мурманский филиал федерального государственного бюджетного образовательного учреждения высшего профессионального образования «Российская академия народного хозяйства и государственной службы». 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3000372"/>
            <a:ext cx="33575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Мурманский филиал </a:t>
            </a:r>
            <a:r>
              <a:rPr lang="ru-RU" sz="1400" dirty="0" err="1" smtClean="0"/>
              <a:t>РАНХиГС</a:t>
            </a:r>
            <a:r>
              <a:rPr lang="ru-RU" sz="1400" dirty="0" smtClean="0"/>
              <a:t> включен в состав уникальной Всероссийской системы подготовки кадров для государственной службы и местного самоуправления.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429256" y="3857628"/>
            <a:ext cx="3429024" cy="2286016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Мурманск, проспект Кирова, 1 (Корпус «Л», 1 этаж, кабинет 112)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857232"/>
            <a:ext cx="5106868" cy="3071834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183008, г. Мурманск,  </a:t>
            </a:r>
          </a:p>
          <a:p>
            <a:r>
              <a:rPr lang="ru-RU" sz="1600" dirty="0" err="1" smtClean="0">
                <a:solidFill>
                  <a:schemeClr val="bg1"/>
                </a:solidFill>
              </a:rPr>
              <a:t>пр-т</a:t>
            </a:r>
            <a:r>
              <a:rPr lang="ru-RU" sz="1600" dirty="0" smtClean="0">
                <a:solidFill>
                  <a:schemeClr val="bg1"/>
                </a:solidFill>
              </a:rPr>
              <a:t>. Кольский, д.51, корп.7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628652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https://szfmgei.ru/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6519446"/>
            <a:ext cx="321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https://vk.com/szfmgei_murmansk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92906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приемной комиссии: </a:t>
            </a:r>
          </a:p>
          <a:p>
            <a:pPr algn="ctr"/>
            <a:endParaRPr lang="ru-RU" sz="200" b="1" dirty="0" smtClean="0">
              <a:solidFill>
                <a:srgbClr val="01453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857232"/>
            <a:ext cx="5072098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4535"/>
                </a:solidFill>
              </a:rPr>
              <a:t>Направления: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ru-RU" sz="1600" dirty="0" smtClean="0"/>
              <a:t>Экономика . Финансы и кредит. 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ru-RU" sz="1600" dirty="0" smtClean="0"/>
              <a:t>Экономика . Бухгалтерский учет, анализ и аудит.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ru-RU" sz="1600" dirty="0" smtClean="0"/>
              <a:t>Менеджмент (управление человеческими ресурсами).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ru-RU" sz="1600" dirty="0" smtClean="0"/>
              <a:t>Юриспруденция (Гражданско-правовой и уголовно-правовой профили).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ru-RU" sz="1600" dirty="0" smtClean="0"/>
              <a:t>Туризм (Технология и организация </a:t>
            </a:r>
            <a:r>
              <a:rPr lang="ru-RU" sz="1600" dirty="0" err="1" smtClean="0"/>
              <a:t>туроператорских</a:t>
            </a:r>
            <a:r>
              <a:rPr lang="ru-RU" sz="1600" dirty="0" smtClean="0"/>
              <a:t> и </a:t>
            </a:r>
            <a:r>
              <a:rPr lang="ru-RU" sz="1600" dirty="0" err="1" smtClean="0"/>
              <a:t>турагентских</a:t>
            </a:r>
            <a:r>
              <a:rPr lang="ru-RU" sz="1600" dirty="0" smtClean="0"/>
              <a:t> услуг).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ru-RU" sz="1600" dirty="0" smtClean="0"/>
              <a:t>Судебная и прокурорская деятельность.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2132" y="6357958"/>
            <a:ext cx="428628" cy="416736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678" y="6357958"/>
            <a:ext cx="325188" cy="332656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 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Северо-Западный институт (филиал) Автономной некоммерческой организации высшего образования </a:t>
            </a:r>
            <a:r>
              <a:rPr lang="ru-RU" sz="2400" b="1" dirty="0" smtClean="0">
                <a:solidFill>
                  <a:schemeClr val="bg1"/>
                </a:solidFill>
              </a:rPr>
              <a:t>Московский гуманитарно-экономический университет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00760" y="4643446"/>
          <a:ext cx="2304256" cy="1377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ym typeface="Wingdings" pitchFamily="2" charset="2"/>
                        </a:rPr>
                        <a:t>10:00 – 13:00</a:t>
                      </a:r>
                    </a:p>
                    <a:p>
                      <a:r>
                        <a:rPr lang="ru-RU" sz="1400" baseline="0" dirty="0" smtClean="0">
                          <a:sym typeface="Wingdings" pitchFamily="2" charset="2"/>
                        </a:rPr>
                        <a:t>13:30 – 18:00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ym typeface="Wingdings" pitchFamily="2" charset="2"/>
                        </a:rPr>
                        <a:t>10:00 – 13:00</a:t>
                      </a:r>
                    </a:p>
                    <a:p>
                      <a:r>
                        <a:rPr lang="ru-RU" sz="1400" baseline="0" dirty="0" smtClean="0">
                          <a:sym typeface="Wingdings" pitchFamily="2" charset="2"/>
                        </a:rPr>
                        <a:t>13:30 – 15:00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643306" y="628652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8(8152) 24-62-04,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+7 953-753-89-79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4429132"/>
            <a:ext cx="50720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Стратегической задачей филиала университета является подготовка специалистов, способных квалифицированно и творчески подходить к решению проблем общества, внедрять в практику достижения социально-экономических и юридических наук.</a:t>
            </a:r>
          </a:p>
        </p:txBody>
      </p:sp>
      <p:pic>
        <p:nvPicPr>
          <p:cNvPr id="28" name="Рисунок 27" descr="2_c38afeec25d8.jpg"/>
          <p:cNvPicPr>
            <a:picLocks noChangeAspect="1"/>
          </p:cNvPicPr>
          <p:nvPr/>
        </p:nvPicPr>
        <p:blipFill>
          <a:blip r:embed="rId6" cstate="print"/>
          <a:srcRect r="23171"/>
          <a:stretch>
            <a:fillRect/>
          </a:stretch>
        </p:blipFill>
        <p:spPr>
          <a:xfrm>
            <a:off x="6215074" y="1500174"/>
            <a:ext cx="2428892" cy="1253980"/>
          </a:xfrm>
          <a:prstGeom prst="rect">
            <a:avLst/>
          </a:prstGeom>
        </p:spPr>
      </p:pic>
      <p:pic>
        <p:nvPicPr>
          <p:cNvPr id="34" name="Рисунок 33" descr="0rX6K17TXu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56258" y="1000108"/>
            <a:ext cx="928694" cy="92869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487486" y="3214686"/>
            <a:ext cx="3656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Филиал МГЭУ основан 27 января 1995 года.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429256" y="4429132"/>
            <a:ext cx="3429024" cy="1714512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Мурманск, проспект Кирова, 1 (Корпус «Л», 1 этаж, кабинет 112)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857232"/>
            <a:ext cx="5106868" cy="5286412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184209, Мурманская область, г. Апатиты, ул. Лесная, д. 29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6286520"/>
            <a:ext cx="271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https://www.arcticsu.ru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6519446"/>
            <a:ext cx="271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https://vk.com/maguapatity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50057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приемной комиссии: </a:t>
            </a:r>
          </a:p>
          <a:p>
            <a:pPr algn="ctr"/>
            <a:endParaRPr lang="ru-RU" sz="200" b="1" dirty="0" smtClean="0">
              <a:solidFill>
                <a:srgbClr val="01453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857232"/>
            <a:ext cx="4929222" cy="508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4535"/>
                </a:solidFill>
              </a:rPr>
              <a:t>Направления: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Геология. Геология и полезные ископаемые Арктического шельфа.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Биология. Биофизика.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Информационные системы и технологии. Программно-аппаратные комплексы.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Электроэнергетика и электротехника. Высоковольтные электроэнергетика и электротехника.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Ядерная энергетика и теплофизика. Теплофизика.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Автоматизация технологических процессов и производств. 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Экономика. Экономика и управление на предприятии</a:t>
            </a:r>
            <a:br>
              <a:rPr lang="ru-RU" sz="1500" dirty="0" smtClean="0"/>
            </a:br>
            <a:r>
              <a:rPr lang="ru-RU" sz="1500" dirty="0" smtClean="0"/>
              <a:t>Минерально-сырьевого комплекса.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Социология. Социологическая экспертиза и консалтинг для </a:t>
            </a:r>
            <a:r>
              <a:rPr lang="ru-RU" sz="1500" dirty="0" err="1" smtClean="0"/>
              <a:t>системообразующих</a:t>
            </a:r>
            <a:r>
              <a:rPr lang="ru-RU" sz="1500" dirty="0" smtClean="0"/>
              <a:t> предприятий АЗРФ.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Горное дело. Обогащение полезных ископаемых/ Подземная разработка рудных месторождений/ Горные машины и оборудование.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Физические процессы горного или нефтегазового производства. Физические процессы горного производства.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9322" y="6357958"/>
            <a:ext cx="428628" cy="416736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678" y="6357958"/>
            <a:ext cx="325188" cy="332656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  Филиал федерального государственного бюджетного образовательного учреждения высшего образования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«Мурманский арктический государственный университет» в г. Апатиты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929322" y="5214950"/>
          <a:ext cx="2304256" cy="646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ym typeface="Wingdings" pitchFamily="2" charset="2"/>
                        </a:rPr>
                        <a:t>09:00 – 16:30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643306" y="628652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(815-55) 6-62-20; +7 (964) 687-00-05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3" name="Рисунок 32" descr="16039029281.jpg"/>
          <p:cNvPicPr>
            <a:picLocks noChangeAspect="1"/>
          </p:cNvPicPr>
          <p:nvPr/>
        </p:nvPicPr>
        <p:blipFill>
          <a:blip r:embed="rId6" cstate="print"/>
          <a:srcRect r="13216" b="16989"/>
          <a:stretch>
            <a:fillRect/>
          </a:stretch>
        </p:blipFill>
        <p:spPr>
          <a:xfrm>
            <a:off x="6286512" y="1500173"/>
            <a:ext cx="2396154" cy="1527393"/>
          </a:xfrm>
          <a:prstGeom prst="rect">
            <a:avLst/>
          </a:prstGeom>
        </p:spPr>
      </p:pic>
      <p:pic>
        <p:nvPicPr>
          <p:cNvPr id="34" name="Рисунок 33" descr="0rX6K17TXuA.jpg"/>
          <p:cNvPicPr>
            <a:picLocks noChangeAspect="1"/>
          </p:cNvPicPr>
          <p:nvPr/>
        </p:nvPicPr>
        <p:blipFill>
          <a:blip r:embed="rId7" cstate="print"/>
          <a:srcRect t="23529" b="17647"/>
          <a:stretch>
            <a:fillRect/>
          </a:stretch>
        </p:blipFill>
        <p:spPr>
          <a:xfrm>
            <a:off x="5429256" y="928670"/>
            <a:ext cx="1428761" cy="84044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429256" y="3143248"/>
            <a:ext cx="34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Преобладающая специализация филиала МАГУ в г. Апатиты − подготовка кадров для горнодобывающей и горно-перерабатывающей промышленности.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429256" y="4214818"/>
            <a:ext cx="3429024" cy="1928826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Мурманск, проспект Кирова, 1 (Корпус «Л», 1 этаж, кабинет 112)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857232"/>
            <a:ext cx="5106868" cy="1131608"/>
          </a:xfrm>
          <a:prstGeom prst="roundRect">
            <a:avLst/>
          </a:prstGeom>
          <a:solidFill>
            <a:srgbClr val="F8F7F2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4535"/>
          </a:solidFill>
          <a:ln>
            <a:solidFill>
              <a:srgbClr val="014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28652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white"/>
                </a:solidFill>
              </a:rPr>
              <a:t>184209, Мурманская область, </a:t>
            </a:r>
          </a:p>
          <a:p>
            <a:r>
              <a:rPr lang="ru-RU" sz="1400" dirty="0" smtClean="0">
                <a:solidFill>
                  <a:prstClr val="white"/>
                </a:solidFill>
              </a:rPr>
              <a:t>г. Апатиты, ул. Ферсмана, д. 50а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6286520"/>
            <a:ext cx="3786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https://www.mstu.edu.ru/structure/branches/af</a:t>
            </a:r>
            <a:r>
              <a:rPr lang="en-US" sz="1600" dirty="0" smtClean="0">
                <a:solidFill>
                  <a:prstClr val="white"/>
                </a:solidFill>
              </a:rPr>
              <a:t>/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6550223"/>
            <a:ext cx="3786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https://vk.com/hostelobshchaga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42913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014535"/>
                </a:solidFill>
              </a:rPr>
              <a:t>приемной комиссии: </a:t>
            </a:r>
          </a:p>
          <a:p>
            <a:pPr algn="ctr"/>
            <a:endParaRPr lang="ru-RU" sz="200" b="1" dirty="0" smtClean="0">
              <a:solidFill>
                <a:srgbClr val="01453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57232"/>
            <a:ext cx="50348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4535"/>
                </a:solidFill>
              </a:rPr>
              <a:t>Направления: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</a:rPr>
              <a:t>Перечень направлений на 2023- 2024 </a:t>
            </a:r>
            <a:r>
              <a:rPr lang="ru-RU" sz="1500" dirty="0" err="1" smtClean="0">
                <a:solidFill>
                  <a:prstClr val="black"/>
                </a:solidFill>
              </a:rPr>
              <a:t>уч</a:t>
            </a:r>
            <a:r>
              <a:rPr lang="ru-RU" sz="1500" dirty="0" smtClean="0">
                <a:solidFill>
                  <a:prstClr val="black"/>
                </a:solidFill>
              </a:rPr>
              <a:t>. год будет размещен на сайте образовательного учреждения 01.06.2023.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6357958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628" y="6357958"/>
            <a:ext cx="428628" cy="416736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28926" y="6357958"/>
            <a:ext cx="325188" cy="332656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1400" b="1" dirty="0" smtClean="0">
                <a:solidFill>
                  <a:prstClr val="white"/>
                </a:solidFill>
              </a:rPr>
              <a:t> </a:t>
            </a:r>
            <a:r>
              <a:rPr lang="ru-RU" sz="1600" b="1" dirty="0">
                <a:solidFill>
                  <a:prstClr val="white"/>
                </a:solidFill>
              </a:rPr>
              <a:t>Апатитский филиал  Федерального государственного автономного образовательного учреждения высшего образования «Мурманский государственный технический университет»  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72198" y="5072074"/>
          <a:ext cx="2143140" cy="987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1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Пн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ym typeface="Wingdings" pitchFamily="2" charset="2"/>
                        </a:rPr>
                        <a:t>09:00 – 18:00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ym typeface="Wingdings" pitchFamily="2" charset="2"/>
                        </a:rPr>
                        <a:t>09:00 – 17:00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выходной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14678" y="6273225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8 (815-55) 7-94-96 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33" name="Рисунок 32" descr="160390292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6327" y="1500173"/>
            <a:ext cx="2036524" cy="1527393"/>
          </a:xfrm>
          <a:prstGeom prst="rect">
            <a:avLst/>
          </a:prstGeom>
        </p:spPr>
      </p:pic>
      <p:pic>
        <p:nvPicPr>
          <p:cNvPr id="34" name="Рисунок 33" descr="0rX6K17TXu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3412" y="928670"/>
            <a:ext cx="840448" cy="84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4286256"/>
            <a:ext cx="3600400" cy="166302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344840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lang="ru-RU" sz="2000" b="1" dirty="0" smtClean="0">
                <a:solidFill>
                  <a:schemeClr val="bg1"/>
                </a:solidFill>
              </a:rPr>
              <a:t>«Мурманский колледж экономики и информационных технологий»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45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183001, г. Мурманск,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Полярные Зори, д. 60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688" y="623731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https://mkeiit.ru/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5688" y="65253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https://vk.com/club152561331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 70-09-86,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+7 911 808 39 25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435769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 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00760" y="4929198"/>
          <a:ext cx="2279576" cy="94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 - </a:t>
                      </a:r>
                      <a:r>
                        <a:rPr lang="ru-RU" sz="1600" dirty="0" err="1" smtClean="0"/>
                        <a:t>Пт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09:00 – 12:30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13:00 – 15:00</a:t>
                      </a:r>
                      <a:r>
                        <a:rPr lang="ru-RU" sz="1600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r>
                        <a:rPr lang="ru-RU" sz="1600" dirty="0" smtClean="0"/>
                        <a:t> - </a:t>
                      </a:r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5720" y="1000108"/>
            <a:ext cx="47530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Сетевое и системное администрирование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Информационные системы и программирование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Обеспечение информационной безопасности автоматизированных систем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Экономика и бухгалтерский учет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Коммерция (по отраслям)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Банковское дело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 smtClean="0"/>
              <a:t>Поварское и кондитерское дело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rcRect b="12227"/>
          <a:stretch>
            <a:fillRect/>
          </a:stretch>
        </p:blipFill>
        <p:spPr>
          <a:xfrm>
            <a:off x="6429388" y="1500174"/>
            <a:ext cx="2278906" cy="150019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42844" y="4500570"/>
            <a:ext cx="50006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Колледж подготовил более 7000 квалифицированных техников, бухгалтеров, экономистов, работающих в различных отраслях экономики Мурманской области и России. </a:t>
            </a:r>
          </a:p>
          <a:p>
            <a:pPr algn="just"/>
            <a:r>
              <a:rPr lang="ru-RU" sz="1400" dirty="0" smtClean="0"/>
              <a:t>     Несмотря на появление в настоящее время большого количества учебных заведений аналогичного профиля, колледж продолжает пользоваться популярностью, а его выпускники остаются востребованными на рынке труда.</a:t>
            </a:r>
            <a:endParaRPr lang="ru-RU" sz="1400" dirty="0"/>
          </a:p>
        </p:txBody>
      </p:sp>
      <p:pic>
        <p:nvPicPr>
          <p:cNvPr id="30" name="Рисунок 29" descr="Emblema_1024x992_8e59f11e8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857232"/>
            <a:ext cx="1025480" cy="99343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286380" y="3071810"/>
            <a:ext cx="3714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Колледж ведет свою историю от Мурманского техникума механизации учета, созданного в 1977 году на базе бухгалтерской школы приказом ЦСУ РСФСР от 27 апреля 1977г. №163.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3571876"/>
            <a:ext cx="3600400" cy="237740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2162520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lang="ru-RU" sz="2400" b="1" dirty="0" smtClean="0">
                <a:solidFill>
                  <a:schemeClr val="bg1"/>
                </a:solidFill>
              </a:rPr>
              <a:t>«Мурманский медицинский колледж» 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183032, г. Мурманск,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Ломоносова, д. 16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688" y="623731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http://murmedic.ru/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5688" y="65253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https://vk.com/mmk_51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 25-35-93,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+7 911 300 01 92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3714752"/>
            <a:ext cx="3456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/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84168" y="4509120"/>
          <a:ext cx="2279576" cy="132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 - </a:t>
                      </a:r>
                      <a:r>
                        <a:rPr lang="ru-RU" sz="1600" dirty="0" err="1" smtClean="0"/>
                        <a:t>Пт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09:00 – 13:00 </a:t>
                      </a:r>
                    </a:p>
                    <a:p>
                      <a:r>
                        <a:rPr lang="ru-RU" sz="1600" baseline="0" dirty="0" smtClean="0"/>
                        <a:t>13:30 – 16:00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выходной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105273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  <a:endParaRPr lang="ru-RU" sz="1600" dirty="0" smtClean="0"/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rcRect l="5144"/>
          <a:stretch>
            <a:fillRect/>
          </a:stretch>
        </p:blipFill>
        <p:spPr>
          <a:xfrm>
            <a:off x="6500826" y="1785926"/>
            <a:ext cx="2390639" cy="151216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85918" y="1428736"/>
            <a:ext cx="2736304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Лечебное дело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Акушерское дело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Сестринское дело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Фармация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3643314"/>
            <a:ext cx="4682386" cy="2034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Bef>
                <a:spcPts val="600"/>
              </a:spcBef>
            </a:pPr>
            <a:r>
              <a:rPr lang="ru-RU" sz="1400" dirty="0" smtClean="0"/>
              <a:t>     Основан 1 июня 1988 года. </a:t>
            </a:r>
          </a:p>
          <a:p>
            <a:pPr algn="just">
              <a:lnSpc>
                <a:spcPts val="2100"/>
              </a:lnSpc>
              <a:spcBef>
                <a:spcPts val="600"/>
              </a:spcBef>
            </a:pPr>
            <a:r>
              <a:rPr lang="ru-RU" sz="1400" dirty="0" smtClean="0"/>
              <a:t>Колледж готовит специалистов среднего медицинского звена: медицинских сестер, фельдшеров, акушеров и фармацевтов. В колледже создан «Центр профессиональной ориентации населения и содействия в трудоустройстве выпускников колледжа». Все желающие выпускники получают направление на работу.</a:t>
            </a:r>
            <a:endParaRPr lang="ru-RU" sz="1400" dirty="0"/>
          </a:p>
        </p:txBody>
      </p:sp>
      <p:pic>
        <p:nvPicPr>
          <p:cNvPr id="29" name="Рисунок 28" descr="logo-spo-15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1142984"/>
            <a:ext cx="1428759" cy="815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971600" y="4365104"/>
            <a:ext cx="3240360" cy="1707102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64088" y="3571876"/>
            <a:ext cx="3600400" cy="237740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302433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lang="ru-RU" sz="2400" b="1" dirty="0" smtClean="0">
                <a:solidFill>
                  <a:schemeClr val="bg1"/>
                </a:solidFill>
              </a:rPr>
              <a:t>«Мурманский педагогический колледж»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31432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Основан 30 октября 1931 года.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183038, г. Мурманск,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Володарского, д. 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688" y="623731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https://mpc-murmansk.ru/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5688" y="65253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https://vk.com/pcmpc7092017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437112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Дни открытых дверей: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 42-03-55,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+7 950-899-85-35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3571876"/>
            <a:ext cx="359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 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72198" y="4143380"/>
          <a:ext cx="2279576" cy="132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 - </a:t>
                      </a:r>
                      <a:r>
                        <a:rPr lang="ru-RU" sz="1600" dirty="0" err="1" smtClean="0"/>
                        <a:t>Пт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:00 – 12:00 </a:t>
                      </a:r>
                    </a:p>
                    <a:p>
                      <a:r>
                        <a:rPr lang="ru-RU" sz="1600" baseline="0" dirty="0" smtClean="0"/>
                        <a:t>12:30 – 15:30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10:00 – 13:00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1052736"/>
            <a:ext cx="4968552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Преподавание в начальных классах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Коррекционная педагогика в начальном образовании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Дошкольное образование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Специальное дошкольное образование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Педагогика дополнительного образования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ru-RU" sz="1600" dirty="0" smtClean="0"/>
              <a:t>Туризм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rcRect b="15731"/>
          <a:stretch>
            <a:fillRect/>
          </a:stretch>
        </p:blipFill>
        <p:spPr>
          <a:xfrm>
            <a:off x="6215074" y="1571612"/>
            <a:ext cx="2373667" cy="15001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87624" y="472514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13.05.2023,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27.05.2023 (онлайн формат),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03.06.2023,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10.06.2023,</a:t>
            </a:r>
          </a:p>
          <a:p>
            <a:r>
              <a:rPr lang="ru-RU" sz="1600" i="1" dirty="0" smtClean="0"/>
              <a:t>начало в 12:00</a:t>
            </a:r>
            <a:endParaRPr lang="ru-RU" sz="1600" i="1" dirty="0"/>
          </a:p>
        </p:txBody>
      </p:sp>
      <p:pic>
        <p:nvPicPr>
          <p:cNvPr id="28" name="Рисунок 27" descr="eBpZVpqYBEaDAQtXtqKsQqGbBrdy3FC2ZzqCX4GurslRDtwmcpU-FTawaQJHHtE-bfx-15Qh0wHzKOMEOXKLZ4-M.jpg"/>
          <p:cNvPicPr>
            <a:picLocks noChangeAspect="1"/>
          </p:cNvPicPr>
          <p:nvPr/>
        </p:nvPicPr>
        <p:blipFill>
          <a:blip r:embed="rId6" cstate="print"/>
          <a:srcRect t="6250" b="12498"/>
          <a:stretch>
            <a:fillRect/>
          </a:stretch>
        </p:blipFill>
        <p:spPr>
          <a:xfrm>
            <a:off x="5643570" y="1000108"/>
            <a:ext cx="1071546" cy="87065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429256" y="5429264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Прием заявлений </a:t>
            </a:r>
          </a:p>
          <a:p>
            <a:pPr algn="ctr"/>
            <a:r>
              <a:rPr lang="ru-RU" sz="1400" dirty="0" smtClean="0"/>
              <a:t>осуществляется  в </a:t>
            </a:r>
            <a:r>
              <a:rPr lang="ru-RU" sz="1400" dirty="0" err="1" smtClean="0"/>
              <a:t>каб</a:t>
            </a:r>
            <a:r>
              <a:rPr lang="ru-RU" sz="1400" dirty="0" smtClean="0"/>
              <a:t>. 117</a:t>
            </a:r>
            <a:endParaRPr lang="ru-RU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3429000"/>
            <a:ext cx="3600400" cy="2520280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516291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lang="ru-RU" sz="2400" b="1" dirty="0" smtClean="0">
                <a:solidFill>
                  <a:schemeClr val="bg1"/>
                </a:solidFill>
              </a:rPr>
              <a:t>«Мурманский строительный колледж имени Н.Е. </a:t>
            </a:r>
            <a:r>
              <a:rPr lang="ru-RU" sz="2400" b="1" dirty="0" err="1" smtClean="0">
                <a:solidFill>
                  <a:schemeClr val="bg1"/>
                </a:solidFill>
              </a:rPr>
              <a:t>Момота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300037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Основан  в 2007 году.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183035, г. Мурманск,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А.Невского, д. 86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688" y="623731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https://msk-murman.ru/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5688" y="65253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https://vk.com/momotamsk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 20-22-86,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+7 953 759 95 23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50043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00760" y="4071942"/>
          <a:ext cx="2279576" cy="1255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r>
                        <a:rPr lang="ru-RU" sz="1600" dirty="0" smtClean="0"/>
                        <a:t> - </a:t>
                      </a:r>
                      <a:r>
                        <a:rPr lang="ru-RU" sz="1600" dirty="0" err="1" smtClean="0"/>
                        <a:t>Пт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11:00</a:t>
                      </a:r>
                      <a:r>
                        <a:rPr lang="ru-RU" sz="1600" baseline="0" dirty="0" smtClean="0"/>
                        <a:t> – 13:00</a:t>
                      </a:r>
                    </a:p>
                    <a:p>
                      <a:r>
                        <a:rPr lang="ru-RU" sz="1600" baseline="0" dirty="0" smtClean="0"/>
                        <a:t>14:00 – 16:00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24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11:00 – 15:00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5720" y="1000108"/>
            <a:ext cx="4896544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ru-RU" sz="1600" dirty="0" smtClean="0"/>
              <a:t>Строительство и эксплуатация зданий и сооружений</a:t>
            </a: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ru-RU" sz="1600" dirty="0" smtClean="0"/>
              <a:t>Монтаж, наладка и эксплуатация электрооборудования промышленных и гражданских зданий</a:t>
            </a: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ru-RU" sz="1600" dirty="0" smtClean="0"/>
              <a:t>Эксплуатация и обслуживание многоквартирного дома</a:t>
            </a: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ru-RU" sz="1600" dirty="0" smtClean="0"/>
              <a:t>Аддитивные технологии</a:t>
            </a: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ru-RU" sz="1600" dirty="0" smtClean="0"/>
              <a:t>Техническая эксплуатация подъемно-транспортных, строительных, дорожных машин и оборудования </a:t>
            </a: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ru-RU" sz="1600" dirty="0" smtClean="0"/>
              <a:t>Автоматические системы управления</a:t>
            </a: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ru-RU" sz="1600" dirty="0" smtClean="0"/>
              <a:t>Товароведение и экспертиза качества потребительских товаров</a:t>
            </a: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ru-RU" sz="1600" dirty="0" smtClean="0"/>
              <a:t>Поварское и кондитерское дело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rcRect b="10392"/>
          <a:stretch>
            <a:fillRect/>
          </a:stretch>
        </p:blipFill>
        <p:spPr>
          <a:xfrm>
            <a:off x="6286512" y="1428736"/>
            <a:ext cx="2232248" cy="1500198"/>
          </a:xfrm>
          <a:prstGeom prst="rect">
            <a:avLst/>
          </a:prstGeom>
        </p:spPr>
      </p:pic>
      <p:pic>
        <p:nvPicPr>
          <p:cNvPr id="26" name="Рисунок 25" descr="logo-spo-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000108"/>
            <a:ext cx="1879365" cy="59682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500694" y="5357826"/>
            <a:ext cx="3357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Прием заявлений </a:t>
            </a:r>
          </a:p>
          <a:p>
            <a:pPr algn="ctr"/>
            <a:r>
              <a:rPr lang="ru-RU" sz="1400" dirty="0" smtClean="0"/>
              <a:t>осуществляется в </a:t>
            </a:r>
            <a:r>
              <a:rPr lang="ru-RU" sz="1400" dirty="0" err="1" smtClean="0"/>
              <a:t>каб</a:t>
            </a:r>
            <a:r>
              <a:rPr lang="ru-RU" sz="1400" dirty="0" smtClean="0"/>
              <a:t>. А110</a:t>
            </a:r>
            <a:endParaRPr lang="ru-RU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4000504"/>
            <a:ext cx="3600400" cy="194877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409134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Государственное автономное профессиональное образовательное учреждение Мурманской области </a:t>
            </a:r>
            <a:r>
              <a:rPr lang="ru-RU" sz="2400" b="1" dirty="0" smtClean="0">
                <a:solidFill>
                  <a:schemeClr val="bg1"/>
                </a:solidFill>
              </a:rPr>
              <a:t>«Мурманский технологический колледж сервиса».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57174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183032, г. Мурманск,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Гвардейская, д. 14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688" y="623731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http://mtcs-murmansk.ru/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5688" y="65253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https://vk.com/stdmtks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 70-45-66,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(8152) 70-40-53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00050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00760" y="4572008"/>
          <a:ext cx="2279576" cy="132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Вт-Сб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09:50 – 12:30</a:t>
                      </a:r>
                    </a:p>
                    <a:p>
                      <a:r>
                        <a:rPr lang="ru-RU" sz="1600" baseline="0" dirty="0" smtClean="0"/>
                        <a:t>13:00 – 15:00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1052736"/>
            <a:ext cx="48965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Конструирование, моделирование и технология швейных изделий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Операционная деятельность в логистике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Коммерция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Финансы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Банковское дело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Реклама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Организация обслуживания в общественном питании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Туризм и гостеприимство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Технология индустрии красоты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Дизайн (по отраслям)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142984"/>
            <a:ext cx="2496712" cy="1440161"/>
          </a:xfrm>
          <a:prstGeom prst="rect">
            <a:avLst/>
          </a:prstGeom>
        </p:spPr>
      </p:pic>
      <p:pic>
        <p:nvPicPr>
          <p:cNvPr id="26" name="Рисунок 25" descr="nvyFNOLeiJvoPlIJR1hY1CQAqbQ04YzJSfxiMUvzOzSNfX_nyWeUg_F9zQDk3TVdrGe5Lz7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857232"/>
            <a:ext cx="904868" cy="90486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14282" y="5143512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Программы подготовки специалистов среднего звена в области искусства, дизайна и сферы услуг входят в ТОП-50 самых востребованных и перспективных профессий и специальностей Российской Федерации.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43570" y="2643182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Основан  25 июля 1966 года.</a:t>
            </a:r>
          </a:p>
          <a:p>
            <a:pPr algn="just"/>
            <a:r>
              <a:rPr lang="ru-RU" sz="1400" dirty="0" smtClean="0"/>
              <a:t>     Колледж оснащен современным специальным профессиональным оборудованием и материалами, которое используется в учебных и лекционных аудиториях.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364088" y="3929066"/>
            <a:ext cx="3600400" cy="2020214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980728"/>
            <a:ext cx="4968552" cy="1948206"/>
          </a:xfrm>
          <a:prstGeom prst="roundRect">
            <a:avLst/>
          </a:prstGeom>
          <a:solidFill>
            <a:srgbClr val="F8F7F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Государственное областное бюджетное профессиональное образовательное учреждение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«Мурманский колледж искусств»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000372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  12 апреля 1958 г. Мурманским областным Советом депутатов принято решение об открытии в г. Мурманске музыкального училища. Распоряжением Правительства Мурманской области от 4.06.2008 г. № 207-РП «Мурманское музыкальное училище» переименовано в «Мурманский колледж искусств».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627322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183038, г. Мурманск,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ул. Воровского, д. 14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630932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https://mki-51.ru/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6550223"/>
            <a:ext cx="3059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https://vk.com/murmanskcollegeofarts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 (8152) 45-63-89,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8 (8152) 47-80-42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92906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График работы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</a:rPr>
              <a:t>приемной комиссии:</a:t>
            </a:r>
            <a:endParaRPr lang="ru-RU" sz="12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84168" y="4509120"/>
          <a:ext cx="2279576" cy="132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Пн-Пт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9:00</a:t>
                      </a:r>
                      <a:r>
                        <a:rPr lang="ru-RU" sz="1600" baseline="0" dirty="0" smtClean="0"/>
                        <a:t> – 13:00</a:t>
                      </a:r>
                    </a:p>
                    <a:p>
                      <a:r>
                        <a:rPr lang="ru-RU" sz="1600" baseline="0" dirty="0" smtClean="0"/>
                        <a:t>14:00 – 18:15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выходной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выходной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1052736"/>
            <a:ext cx="4896544" cy="187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</a:rPr>
              <a:t>Направления:</a:t>
            </a:r>
            <a:endParaRPr lang="ru-RU" sz="800" dirty="0" smtClean="0"/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Инструментальное исполнительство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Хоровое </a:t>
            </a:r>
            <a:r>
              <a:rPr lang="ru-RU" sz="1600" dirty="0" err="1" smtClean="0"/>
              <a:t>дирижирование</a:t>
            </a:r>
            <a:endParaRPr lang="ru-RU" sz="1600" dirty="0" smtClean="0"/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Теория музыки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Музыкальное искусство эстрады</a:t>
            </a:r>
          </a:p>
          <a:p>
            <a:pPr>
              <a:lnSpc>
                <a:spcPts val="2300"/>
              </a:lnSpc>
              <a:buFont typeface="Wingdings" pitchFamily="2" charset="2"/>
              <a:buChar char="§"/>
            </a:pPr>
            <a:r>
              <a:rPr lang="ru-RU" sz="1600" dirty="0" smtClean="0"/>
              <a:t>Живопись</a:t>
            </a:r>
          </a:p>
        </p:txBody>
      </p:sp>
      <p:pic>
        <p:nvPicPr>
          <p:cNvPr id="18" name="Рисунок 17" descr="66981-map-google-pin-places-maps-maker(30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73386"/>
            <a:ext cx="432048" cy="384404"/>
          </a:xfrm>
          <a:prstGeom prst="rect">
            <a:avLst/>
          </a:prstGeom>
        </p:spPr>
      </p:pic>
      <p:pic>
        <p:nvPicPr>
          <p:cNvPr id="19" name="Рисунок 18" descr="66981-map-google-pin-places-maps-maker(30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2120" y="6381328"/>
            <a:ext cx="360040" cy="350051"/>
          </a:xfrm>
          <a:prstGeom prst="rect">
            <a:avLst/>
          </a:prstGeom>
        </p:spPr>
      </p:pic>
      <p:pic>
        <p:nvPicPr>
          <p:cNvPr id="20" name="Рисунок 19" descr="66981-map-google-pin-places-maps-maker(30)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6381328"/>
            <a:ext cx="325188" cy="332656"/>
          </a:xfrm>
          <a:prstGeom prst="rect">
            <a:avLst/>
          </a:prstGeom>
        </p:spPr>
      </p:pic>
      <p:pic>
        <p:nvPicPr>
          <p:cNvPr id="25" name="Рисунок 24" descr="2_c38afeec25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714488"/>
            <a:ext cx="1796746" cy="179674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14282" y="3929066"/>
            <a:ext cx="4857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Мурманский колледж искусств является одним из лучших средних профессиональных учебных заведений в Северо-Западном регионе. Ежегодно свыше 50% его выпускников поступают в ведущие высшие музыкальные учебные заведения страны: Московскую, Санкт-Петербургскую, Нижегородскую, Петрозаводскую, Уральскую, Саратовскую, Астраханскую консерватории, Российскую Академию музыки им. </a:t>
            </a:r>
            <a:r>
              <a:rPr lang="ru-RU" sz="1200" dirty="0" err="1" smtClean="0"/>
              <a:t>Гнесиных</a:t>
            </a:r>
            <a:r>
              <a:rPr lang="ru-RU" sz="1200" dirty="0" smtClean="0"/>
              <a:t> и др. Многие студенты становятся лауреатами и дипломантами международных и всероссийских конкурсов, их творческие достижения отмечаются грантами Президента Российской Федерации, премиями «Олимп» и именными стипендиями Губернатора Мурманской области.</a:t>
            </a:r>
            <a:endParaRPr lang="ru-RU" sz="1200" dirty="0"/>
          </a:p>
        </p:txBody>
      </p:sp>
      <p:pic>
        <p:nvPicPr>
          <p:cNvPr id="27" name="Рисунок 26" descr="logo-spo-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1000108"/>
            <a:ext cx="1184366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4400</Words>
  <Application>Microsoft Office PowerPoint</Application>
  <PresentationFormat>Экран (4:3)</PresentationFormat>
  <Paragraphs>936</Paragraphs>
  <Slides>38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Тема Office</vt:lpstr>
      <vt:lpstr>Образовательные организации,  реализующие программы  среднего профессионального образования и высшего профессионального образования в г. Мурманске и Мурманской области    2023</vt:lpstr>
      <vt:lpstr>Образовательные организации,  реализующие программы  среднего профессионального образования  в городе Мурманске</vt:lpstr>
      <vt:lpstr>Государственное автономное профессиональное образовательное учреждение Мурманской области «Мурманский индустриальный колледж»</vt:lpstr>
      <vt:lpstr>Государственное автономное профессиональное образовательное учреждение Мурманской области «Мурманский колледж экономики и информационных технологий»</vt:lpstr>
      <vt:lpstr>Государственное автономное профессиональное образовательное учреждение Мурманской области «Мурманский медицинский колледж» </vt:lpstr>
      <vt:lpstr>Государственное автономное профессиональное образовательное учреждение Мурманской области «Мурманский педагогический колледж»</vt:lpstr>
      <vt:lpstr>Государственное автономное профессиональное образовательное учреждение Мурманской области «Мурманский строительный колледж имени Н.Е. Момота»</vt:lpstr>
      <vt:lpstr>Государственное автономное профессиональное образовательное учреждение Мурманской области «Мурманский технологический колледж сервиса».</vt:lpstr>
      <vt:lpstr>Государственное областное бюджетное профессиональное образовательное учреждение  «Мурманский колледж искусств»</vt:lpstr>
      <vt:lpstr> Профессиональное образовательное частное учреждение  "Мурманский кооперативный техникум"</vt:lpstr>
      <vt:lpstr>Мурманский морской рыбопромышленный колледж  имени И.И. Месяцева ФГАОУ ВО «МГТУ»</vt:lpstr>
      <vt:lpstr>Колледж федерального государственного бюджетного образовательного учреждения высшего образования «Мурманский арктический государственный университет»</vt:lpstr>
      <vt:lpstr>Северо- Западный институт (филиал) Автономной некоммерческой организации высшего образования Московский гуманитарно- экономический университет</vt:lpstr>
      <vt:lpstr>Мурманский филиал Профессионального образовательного учреждения  «Уральский региональный колледж»</vt:lpstr>
      <vt:lpstr>Образовательные организации,  реализующие программы  среднего профессионального образования  в  Мурманской области</vt:lpstr>
      <vt:lpstr>Государственное автономное профессиональное образовательное учреждение Мурманской области "Апатитский политехнический колледж имени Голованова Георгия Александровича"</vt:lpstr>
      <vt:lpstr>Государственное автономное профессиональное образовательное учреждение Мурманской области «Кандалакшский индустриальный колледж"</vt:lpstr>
      <vt:lpstr>Презентация PowerPoint</vt:lpstr>
      <vt:lpstr>Презентация PowerPoint</vt:lpstr>
      <vt:lpstr>Презентация PowerPoint</vt:lpstr>
      <vt:lpstr>Презентация PowerPoint</vt:lpstr>
      <vt:lpstr>Филиал ГАПОУ МО  «Мурманский педагогический колледж» в городе Оленегорске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организации,  реализующие программы  высшего профессионального образования  в г. Мурманске и Мурманской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larisa</cp:lastModifiedBy>
  <cp:revision>367</cp:revision>
  <dcterms:created xsi:type="dcterms:W3CDTF">2023-04-26T13:16:06Z</dcterms:created>
  <dcterms:modified xsi:type="dcterms:W3CDTF">2023-05-02T10:33:47Z</dcterms:modified>
</cp:coreProperties>
</file>